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0"/>
  </p:notesMasterIdLst>
  <p:handoutMasterIdLst>
    <p:handoutMasterId r:id="rId151"/>
  </p:handoutMasterIdLst>
  <p:sldIdLst>
    <p:sldId id="3479" r:id="rId2"/>
    <p:sldId id="3427" r:id="rId3"/>
    <p:sldId id="3428" r:id="rId4"/>
    <p:sldId id="3456" r:id="rId5"/>
    <p:sldId id="3465" r:id="rId6"/>
    <p:sldId id="3466" r:id="rId7"/>
    <p:sldId id="3231" r:id="rId8"/>
    <p:sldId id="3389" r:id="rId9"/>
    <p:sldId id="3413" r:id="rId10"/>
    <p:sldId id="3415" r:id="rId11"/>
    <p:sldId id="3287" r:id="rId12"/>
    <p:sldId id="3386" r:id="rId13"/>
    <p:sldId id="3411" r:id="rId14"/>
    <p:sldId id="3187" r:id="rId15"/>
    <p:sldId id="3316" r:id="rId16"/>
    <p:sldId id="3417" r:id="rId17"/>
    <p:sldId id="3418" r:id="rId18"/>
    <p:sldId id="3317" r:id="rId19"/>
    <p:sldId id="3374" r:id="rId20"/>
    <p:sldId id="3410" r:id="rId21"/>
    <p:sldId id="3491" r:id="rId22"/>
    <p:sldId id="3496" r:id="rId23"/>
    <p:sldId id="3492" r:id="rId24"/>
    <p:sldId id="3499" r:id="rId25"/>
    <p:sldId id="3429" r:id="rId26"/>
    <p:sldId id="3371" r:id="rId27"/>
    <p:sldId id="3372" r:id="rId28"/>
    <p:sldId id="3462" r:id="rId29"/>
    <p:sldId id="3463" r:id="rId30"/>
    <p:sldId id="3273" r:id="rId31"/>
    <p:sldId id="3426" r:id="rId32"/>
    <p:sldId id="3424" r:id="rId33"/>
    <p:sldId id="3419" r:id="rId34"/>
    <p:sldId id="3475" r:id="rId35"/>
    <p:sldId id="3474" r:id="rId36"/>
    <p:sldId id="3420" r:id="rId37"/>
    <p:sldId id="3421" r:id="rId38"/>
    <p:sldId id="3385" r:id="rId39"/>
    <p:sldId id="3430" r:id="rId40"/>
    <p:sldId id="3198" r:id="rId41"/>
    <p:sldId id="3032" r:id="rId42"/>
    <p:sldId id="3480" r:id="rId43"/>
    <p:sldId id="3416" r:id="rId44"/>
    <p:sldId id="3481" r:id="rId45"/>
    <p:sldId id="3482" r:id="rId46"/>
    <p:sldId id="3483" r:id="rId47"/>
    <p:sldId id="3079" r:id="rId48"/>
    <p:sldId id="3460" r:id="rId49"/>
    <p:sldId id="3497" r:id="rId50"/>
    <p:sldId id="3080" r:id="rId51"/>
    <p:sldId id="3028" r:id="rId52"/>
    <p:sldId id="3380" r:id="rId53"/>
    <p:sldId id="3431" r:id="rId54"/>
    <p:sldId id="2787" r:id="rId55"/>
    <p:sldId id="3184" r:id="rId56"/>
    <p:sldId id="3211" r:id="rId57"/>
    <p:sldId id="3367" r:id="rId58"/>
    <p:sldId id="3212" r:id="rId59"/>
    <p:sldId id="3399" r:id="rId60"/>
    <p:sldId id="3214" r:id="rId61"/>
    <p:sldId id="3215" r:id="rId62"/>
    <p:sldId id="3498" r:id="rId63"/>
    <p:sldId id="3450" r:id="rId64"/>
    <p:sldId id="3137" r:id="rId65"/>
    <p:sldId id="3045" r:id="rId66"/>
    <p:sldId id="3185" r:id="rId67"/>
    <p:sldId id="3186" r:id="rId68"/>
    <p:sldId id="3047" r:id="rId69"/>
    <p:sldId id="3230" r:id="rId70"/>
    <p:sldId id="3228" r:id="rId71"/>
    <p:sldId id="3478" r:id="rId72"/>
    <p:sldId id="3472" r:id="rId73"/>
    <p:sldId id="3471" r:id="rId74"/>
    <p:sldId id="3477" r:id="rId75"/>
    <p:sldId id="3476" r:id="rId76"/>
    <p:sldId id="2901" r:id="rId77"/>
    <p:sldId id="2878" r:id="rId78"/>
    <p:sldId id="2877" r:id="rId79"/>
    <p:sldId id="3470" r:id="rId80"/>
    <p:sldId id="2868" r:id="rId81"/>
    <p:sldId id="3383" r:id="rId82"/>
    <p:sldId id="3382" r:id="rId83"/>
    <p:sldId id="3388" r:id="rId84"/>
    <p:sldId id="3453" r:id="rId85"/>
    <p:sldId id="3138" r:id="rId86"/>
    <p:sldId id="3199" r:id="rId87"/>
    <p:sldId id="3060" r:id="rId88"/>
    <p:sldId id="3061" r:id="rId89"/>
    <p:sldId id="3493" r:id="rId90"/>
    <p:sldId id="2612" r:id="rId91"/>
    <p:sldId id="2614" r:id="rId92"/>
    <p:sldId id="3461" r:id="rId93"/>
    <p:sldId id="2615" r:id="rId94"/>
    <p:sldId id="3458" r:id="rId95"/>
    <p:sldId id="3457" r:id="rId96"/>
    <p:sldId id="2616" r:id="rId97"/>
    <p:sldId id="3245" r:id="rId98"/>
    <p:sldId id="2617" r:id="rId99"/>
    <p:sldId id="3355" r:id="rId100"/>
    <p:sldId id="3432" r:id="rId101"/>
    <p:sldId id="3406" r:id="rId102"/>
    <p:sldId id="3484" r:id="rId103"/>
    <p:sldId id="3485" r:id="rId104"/>
    <p:sldId id="3486" r:id="rId105"/>
    <p:sldId id="3488" r:id="rId106"/>
    <p:sldId id="3489" r:id="rId107"/>
    <p:sldId id="3490" r:id="rId108"/>
    <p:sldId id="3120" r:id="rId109"/>
    <p:sldId id="3368" r:id="rId110"/>
    <p:sldId id="3391" r:id="rId111"/>
    <p:sldId id="3125" r:id="rId112"/>
    <p:sldId id="3408" r:id="rId113"/>
    <p:sldId id="3363" r:id="rId114"/>
    <p:sldId id="3364" r:id="rId115"/>
    <p:sldId id="2949" r:id="rId116"/>
    <p:sldId id="2671" r:id="rId117"/>
    <p:sldId id="2970" r:id="rId118"/>
    <p:sldId id="3452" r:id="rId119"/>
    <p:sldId id="3433" r:id="rId120"/>
    <p:sldId id="3434" r:id="rId121"/>
    <p:sldId id="3436" r:id="rId122"/>
    <p:sldId id="3437" r:id="rId123"/>
    <p:sldId id="3441" r:id="rId124"/>
    <p:sldId id="3438" r:id="rId125"/>
    <p:sldId id="3467" r:id="rId126"/>
    <p:sldId id="3469" r:id="rId127"/>
    <p:sldId id="3468" r:id="rId128"/>
    <p:sldId id="3439" r:id="rId129"/>
    <p:sldId id="3440" r:id="rId130"/>
    <p:sldId id="3442" r:id="rId131"/>
    <p:sldId id="3443" r:id="rId132"/>
    <p:sldId id="3444" r:id="rId133"/>
    <p:sldId id="3445" r:id="rId134"/>
    <p:sldId id="3446" r:id="rId135"/>
    <p:sldId id="3454" r:id="rId136"/>
    <p:sldId id="2673" r:id="rId137"/>
    <p:sldId id="3387" r:id="rId138"/>
    <p:sldId id="3455" r:id="rId139"/>
    <p:sldId id="3210" r:id="rId140"/>
    <p:sldId id="2884" r:id="rId141"/>
    <p:sldId id="3201" r:id="rId142"/>
    <p:sldId id="3202" r:id="rId143"/>
    <p:sldId id="3422" r:id="rId144"/>
    <p:sldId id="3369" r:id="rId145"/>
    <p:sldId id="3398" r:id="rId146"/>
    <p:sldId id="3397" r:id="rId147"/>
    <p:sldId id="3409" r:id="rId148"/>
    <p:sldId id="3405" r:id="rId149"/>
  </p:sldIdLst>
  <p:sldSz cx="9144000" cy="6858000" type="screen4x3"/>
  <p:notesSz cx="6858000" cy="9144000"/>
  <p:custDataLst>
    <p:tags r:id="rId152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C26E5"/>
    <a:srgbClr val="FF006B"/>
    <a:srgbClr val="3420CD"/>
    <a:srgbClr val="BFFFF8"/>
    <a:srgbClr val="800080"/>
    <a:srgbClr val="FC0107"/>
    <a:srgbClr val="079448"/>
    <a:srgbClr val="EFFFAF"/>
    <a:srgbClr val="FFCDF2"/>
    <a:srgbClr val="ED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57"/>
    <p:restoredTop sz="97614" autoAdjust="0"/>
  </p:normalViewPr>
  <p:slideViewPr>
    <p:cSldViewPr>
      <p:cViewPr varScale="1">
        <p:scale>
          <a:sx n="99" d="100"/>
          <a:sy n="99" d="100"/>
        </p:scale>
        <p:origin x="7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3048"/>
    </p:cViewPr>
  </p:sorterViewPr>
  <p:notesViewPr>
    <p:cSldViewPr snapToGrid="0" snapToObjects="1">
      <p:cViewPr varScale="1">
        <p:scale>
          <a:sx n="65" d="100"/>
          <a:sy n="65" d="100"/>
        </p:scale>
        <p:origin x="-252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handoutMaster" Target="handoutMasters/handoutMaster1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02493C-26DE-A148-A7A9-61592EC25C11}" type="datetimeFigureOut">
              <a:rPr lang="en-US"/>
              <a:pPr>
                <a:defRPr/>
              </a:pPr>
              <a:t>7/5/22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AD14DCC-A685-6A43-9949-AC1683F99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22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AD9D025-6950-8B4B-ADAD-F3416AF39AD0}" type="datetimeFigureOut">
              <a:rPr lang="en-US"/>
              <a:pPr>
                <a:defRPr/>
              </a:pPr>
              <a:t>7/5/22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E312DD5-C402-8042-95C0-3170D0DE7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51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halkduster" panose="03050602040202020205" pitchFamily="66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312DD5-C402-8042-95C0-3170D0DE7D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2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halkduster" panose="03050602040202020205" pitchFamily="66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312DD5-C402-8042-95C0-3170D0DE7D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2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312DD5-C402-8042-95C0-3170D0DE7DF7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8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312DD5-C402-8042-95C0-3170D0DE7DF7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3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2F61-1591-3143-8839-29879DDF98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9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041D6-2F78-4F42-BE09-C2D6225E74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30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FAB37-270F-844F-B4C8-5ED70C699D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2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A0FEC-BA91-4F4B-884F-8EED308DDC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59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FC6FB-1989-BB4A-B7C1-1506099536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0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E93D2-E7A7-6849-9625-CC4749A3DE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0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A0C07-C5C1-E34F-BBBC-04B7F580B4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28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B2C4-D1C0-5B48-BF19-7A5EB9722C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3819D-190F-F94C-9057-1786EE7981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13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8EA05-F17E-ED4B-8BF6-9AF2E46069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48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20B80-16D3-D246-8BF1-B9A0E8987C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22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EXA08-LEAP08, Vienna , 15-19 Sept. 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N. E. MAVROMATOS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CCDD94D4-D180-0140-AE22-B0208CC189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jpeg"/><Relationship Id="rId4" Type="http://schemas.openxmlformats.org/officeDocument/2006/relationships/image" Target="../media/image17.jpeg"/><Relationship Id="rId9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tiff"/><Relationship Id="rId13" Type="http://schemas.openxmlformats.org/officeDocument/2006/relationships/image" Target="../media/image155.png"/><Relationship Id="rId3" Type="http://schemas.openxmlformats.org/officeDocument/2006/relationships/image" Target="../media/image137.png"/><Relationship Id="rId7" Type="http://schemas.openxmlformats.org/officeDocument/2006/relationships/image" Target="../media/image151.tiff"/><Relationship Id="rId12" Type="http://schemas.openxmlformats.org/officeDocument/2006/relationships/image" Target="../media/image12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tiff"/><Relationship Id="rId11" Type="http://schemas.openxmlformats.org/officeDocument/2006/relationships/image" Target="../media/image10.png"/><Relationship Id="rId5" Type="http://schemas.openxmlformats.org/officeDocument/2006/relationships/image" Target="../media/image149.emf"/><Relationship Id="rId10" Type="http://schemas.openxmlformats.org/officeDocument/2006/relationships/image" Target="../media/image154.tiff"/><Relationship Id="rId4" Type="http://schemas.openxmlformats.org/officeDocument/2006/relationships/image" Target="../media/image148.png"/><Relationship Id="rId9" Type="http://schemas.openxmlformats.org/officeDocument/2006/relationships/image" Target="../media/image153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12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82.png"/><Relationship Id="rId4" Type="http://schemas.microsoft.com/office/2007/relationships/hdphoto" Target="../media/hdphoto9.wdp"/><Relationship Id="rId9" Type="http://schemas.microsoft.com/office/2007/relationships/hdphoto" Target="../media/hdphoto2.wdp"/><Relationship Id="rId14" Type="http://schemas.microsoft.com/office/2007/relationships/hdphoto" Target="../media/hdphoto13.wdp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image" Target="../media/image146.png"/><Relationship Id="rId7" Type="http://schemas.microsoft.com/office/2007/relationships/hdphoto" Target="../media/hdphoto5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49.emf"/><Relationship Id="rId4" Type="http://schemas.openxmlformats.org/officeDocument/2006/relationships/image" Target="../media/image148.png"/><Relationship Id="rId9" Type="http://schemas.openxmlformats.org/officeDocument/2006/relationships/image" Target="../media/image1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png"/><Relationship Id="rId4" Type="http://schemas.openxmlformats.org/officeDocument/2006/relationships/image" Target="../media/image162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2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tiff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166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microsoft.com/office/2007/relationships/hdphoto" Target="../media/hdphoto14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167.png"/><Relationship Id="rId2" Type="http://schemas.openxmlformats.org/officeDocument/2006/relationships/image" Target="../media/image45.png"/><Relationship Id="rId16" Type="http://schemas.openxmlformats.org/officeDocument/2006/relationships/image" Target="../media/image5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9.png"/><Relationship Id="rId5" Type="http://schemas.openxmlformats.org/officeDocument/2006/relationships/image" Target="../media/image48.png"/><Relationship Id="rId15" Type="http://schemas.openxmlformats.org/officeDocument/2006/relationships/image" Target="../media/image57.em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6.png"/><Relationship Id="rId7" Type="http://schemas.microsoft.com/office/2007/relationships/hdphoto" Target="../media/hdphoto14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15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6.png"/><Relationship Id="rId7" Type="http://schemas.microsoft.com/office/2007/relationships/hdphoto" Target="../media/hdphoto14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5.png"/><Relationship Id="rId9" Type="http://schemas.openxmlformats.org/officeDocument/2006/relationships/image" Target="../media/image15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4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emf"/><Relationship Id="rId4" Type="http://schemas.openxmlformats.org/officeDocument/2006/relationships/image" Target="../media/image14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11" Type="http://schemas.openxmlformats.org/officeDocument/2006/relationships/image" Target="../media/image1530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40.png"/><Relationship Id="rId4" Type="http://schemas.openxmlformats.org/officeDocument/2006/relationships/image" Target="../media/image18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79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720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88.png"/><Relationship Id="rId7" Type="http://schemas.openxmlformats.org/officeDocument/2006/relationships/image" Target="../media/image1720.png"/><Relationship Id="rId12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11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199.png"/><Relationship Id="rId4" Type="http://schemas.openxmlformats.org/officeDocument/2006/relationships/image" Target="../media/image189.png"/><Relationship Id="rId9" Type="http://schemas.openxmlformats.org/officeDocument/2006/relationships/image" Target="../media/image198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88.png"/><Relationship Id="rId7" Type="http://schemas.openxmlformats.org/officeDocument/2006/relationships/image" Target="../media/image202.png"/><Relationship Id="rId12" Type="http://schemas.openxmlformats.org/officeDocument/2006/relationships/image" Target="../media/image194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11" Type="http://schemas.openxmlformats.org/officeDocument/2006/relationships/image" Target="../media/image1720.png"/><Relationship Id="rId5" Type="http://schemas.openxmlformats.org/officeDocument/2006/relationships/image" Target="../media/image190.png"/><Relationship Id="rId10" Type="http://schemas.openxmlformats.org/officeDocument/2006/relationships/image" Target="../media/image203.png"/><Relationship Id="rId4" Type="http://schemas.openxmlformats.org/officeDocument/2006/relationships/image" Target="../media/image189.png"/><Relationship Id="rId9" Type="http://schemas.openxmlformats.org/officeDocument/2006/relationships/image" Target="../media/image19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4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79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159.emf"/><Relationship Id="rId4" Type="http://schemas.openxmlformats.org/officeDocument/2006/relationships/image" Target="../media/image21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6.png"/><Relationship Id="rId7" Type="http://schemas.openxmlformats.org/officeDocument/2006/relationships/image" Target="../media/image219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218.emf"/><Relationship Id="rId4" Type="http://schemas.openxmlformats.org/officeDocument/2006/relationships/image" Target="../media/image217.emf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6.png"/><Relationship Id="rId7" Type="http://schemas.openxmlformats.org/officeDocument/2006/relationships/image" Target="../media/image219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218.emf"/><Relationship Id="rId10" Type="http://schemas.microsoft.com/office/2007/relationships/hdphoto" Target="../media/hdphoto5.wdp"/><Relationship Id="rId4" Type="http://schemas.openxmlformats.org/officeDocument/2006/relationships/image" Target="../media/image217.emf"/><Relationship Id="rId9" Type="http://schemas.openxmlformats.org/officeDocument/2006/relationships/image" Target="../media/image221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23.png"/><Relationship Id="rId3" Type="http://schemas.openxmlformats.org/officeDocument/2006/relationships/image" Target="../media/image216.png"/><Relationship Id="rId7" Type="http://schemas.openxmlformats.org/officeDocument/2006/relationships/image" Target="../media/image219.png"/><Relationship Id="rId12" Type="http://schemas.microsoft.com/office/2007/relationships/hdphoto" Target="../media/hdphoto9.wdp"/><Relationship Id="rId2" Type="http://schemas.openxmlformats.org/officeDocument/2006/relationships/image" Target="../media/image215.png"/><Relationship Id="rId16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222.png"/><Relationship Id="rId5" Type="http://schemas.openxmlformats.org/officeDocument/2006/relationships/image" Target="../media/image218.emf"/><Relationship Id="rId15" Type="http://schemas.openxmlformats.org/officeDocument/2006/relationships/image" Target="../media/image61.png"/><Relationship Id="rId10" Type="http://schemas.microsoft.com/office/2007/relationships/hdphoto" Target="../media/hdphoto5.wdp"/><Relationship Id="rId4" Type="http://schemas.openxmlformats.org/officeDocument/2006/relationships/image" Target="../media/image217.emf"/><Relationship Id="rId9" Type="http://schemas.openxmlformats.org/officeDocument/2006/relationships/image" Target="../media/image221.png"/><Relationship Id="rId14" Type="http://schemas.microsoft.com/office/2007/relationships/hdphoto" Target="../media/hdphoto15.wdp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4.png"/><Relationship Id="rId4" Type="http://schemas.openxmlformats.org/officeDocument/2006/relationships/image" Target="../media/image224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12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9.wdp"/><Relationship Id="rId15" Type="http://schemas.openxmlformats.org/officeDocument/2006/relationships/image" Target="../media/image225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microsoft.com/office/2007/relationships/hdphoto" Target="../media/hdphoto8.wdp"/><Relationship Id="rId14" Type="http://schemas.microsoft.com/office/2007/relationships/hdphoto" Target="../media/hdphoto2.wdp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12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7.wdp"/><Relationship Id="rId15" Type="http://schemas.openxmlformats.org/officeDocument/2006/relationships/image" Target="../media/image225.png"/><Relationship Id="rId10" Type="http://schemas.microsoft.com/office/2007/relationships/hdphoto" Target="../media/hdphoto10.wdp"/><Relationship Id="rId4" Type="http://schemas.microsoft.com/office/2007/relationships/hdphoto" Target="../media/hdphoto9.wdp"/><Relationship Id="rId9" Type="http://schemas.microsoft.com/office/2007/relationships/hdphoto" Target="../media/hdphoto8.wdp"/><Relationship Id="rId14" Type="http://schemas.microsoft.com/office/2007/relationships/hdphoto" Target="../media/hdphoto2.wdp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2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emf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emf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microsoft.com/office/2007/relationships/hdphoto" Target="../media/hdphoto3.wdp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emf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emf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microsoft.com/office/2007/relationships/hdphoto" Target="../media/hdphoto3.wdp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emf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emf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microsoft.com/office/2007/relationships/hdphoto" Target="../media/hdphoto3.wdp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tif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4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tif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tif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4.wdp"/><Relationship Id="rId7" Type="http://schemas.openxmlformats.org/officeDocument/2006/relationships/image" Target="../media/image4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11" Type="http://schemas.microsoft.com/office/2007/relationships/hdphoto" Target="../media/hdphoto5.wdp"/><Relationship Id="rId5" Type="http://schemas.openxmlformats.org/officeDocument/2006/relationships/image" Target="../media/image63.pn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65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44.emf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emf"/><Relationship Id="rId5" Type="http://schemas.microsoft.com/office/2007/relationships/hdphoto" Target="../media/hdphoto3.wdp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35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7.emf"/><Relationship Id="rId4" Type="http://schemas.microsoft.com/office/2007/relationships/hdphoto" Target="../media/hdphoto6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35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7.emf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6.wdp"/><Relationship Id="rId7" Type="http://schemas.openxmlformats.org/officeDocument/2006/relationships/image" Target="../media/image7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67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6.wdp"/><Relationship Id="rId7" Type="http://schemas.openxmlformats.org/officeDocument/2006/relationships/image" Target="../media/image7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6.wdp"/><Relationship Id="rId7" Type="http://schemas.openxmlformats.org/officeDocument/2006/relationships/image" Target="../media/image7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67.em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6.wdp"/><Relationship Id="rId7" Type="http://schemas.openxmlformats.org/officeDocument/2006/relationships/image" Target="../media/image7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75.emf"/><Relationship Id="rId4" Type="http://schemas.openxmlformats.org/officeDocument/2006/relationships/image" Target="../media/image67.emf"/><Relationship Id="rId9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png"/><Relationship Id="rId9" Type="http://schemas.microsoft.com/office/2007/relationships/hdphoto" Target="../media/hdphoto5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png"/><Relationship Id="rId9" Type="http://schemas.microsoft.com/office/2007/relationships/hdphoto" Target="../media/hdphoto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5.emf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microsoft.com/office/2007/relationships/hdphoto" Target="../media/hdphoto7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5.emf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12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microsoft.com/office/2007/relationships/hdphoto" Target="../media/hdphoto10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microsoft.com/office/2007/relationships/hdphoto" Target="../media/hdphoto12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.png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emf"/><Relationship Id="rId9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hdphoto" Target="../media/hdphoto4.wdp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6.png"/><Relationship Id="rId10" Type="http://schemas.openxmlformats.org/officeDocument/2006/relationships/image" Target="../media/image112.png"/><Relationship Id="rId4" Type="http://schemas.openxmlformats.org/officeDocument/2006/relationships/image" Target="../media/image107.emf"/><Relationship Id="rId9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hdphoto" Target="../media/hdphoto4.wdp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6.png"/><Relationship Id="rId10" Type="http://schemas.openxmlformats.org/officeDocument/2006/relationships/image" Target="../media/image112.png"/><Relationship Id="rId4" Type="http://schemas.openxmlformats.org/officeDocument/2006/relationships/image" Target="../media/image107.emf"/><Relationship Id="rId9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hdphoto" Target="../media/hdphoto4.wdp"/><Relationship Id="rId7" Type="http://schemas.openxmlformats.org/officeDocument/2006/relationships/image" Target="../media/image10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6.png"/><Relationship Id="rId10" Type="http://schemas.openxmlformats.org/officeDocument/2006/relationships/image" Target="../media/image117.emf"/><Relationship Id="rId4" Type="http://schemas.openxmlformats.org/officeDocument/2006/relationships/image" Target="../media/image107.emf"/><Relationship Id="rId9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microsoft.com/office/2007/relationships/hdphoto" Target="../media/hdphoto4.wdp"/><Relationship Id="rId7" Type="http://schemas.openxmlformats.org/officeDocument/2006/relationships/image" Target="../media/image1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12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82.png"/><Relationship Id="rId4" Type="http://schemas.microsoft.com/office/2007/relationships/hdphoto" Target="../media/hdphoto9.wdp"/><Relationship Id="rId9" Type="http://schemas.microsoft.com/office/2007/relationships/hdphoto" Target="../media/hdphoto2.wdp"/><Relationship Id="rId14" Type="http://schemas.microsoft.com/office/2007/relationships/hdphoto" Target="../media/hdphoto13.wdp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19.jpeg"/><Relationship Id="rId4" Type="http://schemas.openxmlformats.org/officeDocument/2006/relationships/image" Target="../media/image17.jpeg"/><Relationship Id="rId9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9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6.png"/><Relationship Id="rId7" Type="http://schemas.openxmlformats.org/officeDocument/2006/relationships/image" Target="../media/image132.png"/><Relationship Id="rId12" Type="http://schemas.openxmlformats.org/officeDocument/2006/relationships/image" Target="../media/image13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79.emf"/><Relationship Id="rId5" Type="http://schemas.openxmlformats.org/officeDocument/2006/relationships/image" Target="../media/image130.emf"/><Relationship Id="rId10" Type="http://schemas.openxmlformats.org/officeDocument/2006/relationships/image" Target="../media/image135.png"/><Relationship Id="rId4" Type="http://schemas.openxmlformats.org/officeDocument/2006/relationships/image" Target="../media/image129.emf"/><Relationship Id="rId9" Type="http://schemas.openxmlformats.org/officeDocument/2006/relationships/image" Target="../media/image134.e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6.png"/><Relationship Id="rId7" Type="http://schemas.openxmlformats.org/officeDocument/2006/relationships/image" Target="../media/image132.png"/><Relationship Id="rId12" Type="http://schemas.openxmlformats.org/officeDocument/2006/relationships/image" Target="../media/image13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79.emf"/><Relationship Id="rId5" Type="http://schemas.openxmlformats.org/officeDocument/2006/relationships/image" Target="../media/image130.emf"/><Relationship Id="rId10" Type="http://schemas.openxmlformats.org/officeDocument/2006/relationships/image" Target="../media/image135.png"/><Relationship Id="rId4" Type="http://schemas.openxmlformats.org/officeDocument/2006/relationships/image" Target="../media/image129.emf"/><Relationship Id="rId9" Type="http://schemas.openxmlformats.org/officeDocument/2006/relationships/image" Target="../media/image134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8.png"/><Relationship Id="rId7" Type="http://schemas.openxmlformats.org/officeDocument/2006/relationships/image" Target="../media/image139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8.png"/><Relationship Id="rId7" Type="http://schemas.openxmlformats.org/officeDocument/2006/relationships/image" Target="../media/image139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15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image" Target="../media/image138.png"/><Relationship Id="rId7" Type="http://schemas.openxmlformats.org/officeDocument/2006/relationships/image" Target="../media/image139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11" Type="http://schemas.openxmlformats.org/officeDocument/2006/relationships/image" Target="../media/image140.emf"/><Relationship Id="rId5" Type="http://schemas.openxmlformats.org/officeDocument/2006/relationships/image" Target="../media/image136.png"/><Relationship Id="rId10" Type="http://schemas.openxmlformats.org/officeDocument/2006/relationships/image" Target="../media/image143.png"/><Relationship Id="rId4" Type="http://schemas.openxmlformats.org/officeDocument/2006/relationships/image" Target="../media/image135.png"/><Relationship Id="rId9" Type="http://schemas.openxmlformats.org/officeDocument/2006/relationships/image" Target="../media/image142.em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image" Target="../media/image138.png"/><Relationship Id="rId7" Type="http://schemas.openxmlformats.org/officeDocument/2006/relationships/image" Target="../media/image139.emf"/><Relationship Id="rId12" Type="http://schemas.openxmlformats.org/officeDocument/2006/relationships/image" Target="../media/image145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11" Type="http://schemas.openxmlformats.org/officeDocument/2006/relationships/image" Target="../media/image143.png"/><Relationship Id="rId5" Type="http://schemas.openxmlformats.org/officeDocument/2006/relationships/image" Target="../media/image136.png"/><Relationship Id="rId10" Type="http://schemas.openxmlformats.org/officeDocument/2006/relationships/image" Target="../media/image142.emf"/><Relationship Id="rId4" Type="http://schemas.openxmlformats.org/officeDocument/2006/relationships/image" Target="../media/image135.png"/><Relationship Id="rId9" Type="http://schemas.openxmlformats.org/officeDocument/2006/relationships/image" Target="../media/image14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13" Type="http://schemas.openxmlformats.org/officeDocument/2006/relationships/image" Target="../media/image1360.png"/><Relationship Id="rId3" Type="http://schemas.openxmlformats.org/officeDocument/2006/relationships/image" Target="../media/image138.png"/><Relationship Id="rId7" Type="http://schemas.openxmlformats.org/officeDocument/2006/relationships/image" Target="../media/image139.emf"/><Relationship Id="rId12" Type="http://schemas.openxmlformats.org/officeDocument/2006/relationships/image" Target="../media/image145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11" Type="http://schemas.openxmlformats.org/officeDocument/2006/relationships/image" Target="../media/image143.png"/><Relationship Id="rId5" Type="http://schemas.openxmlformats.org/officeDocument/2006/relationships/image" Target="../media/image136.png"/><Relationship Id="rId10" Type="http://schemas.openxmlformats.org/officeDocument/2006/relationships/image" Target="../media/image142.emf"/><Relationship Id="rId4" Type="http://schemas.openxmlformats.org/officeDocument/2006/relationships/image" Target="../media/image135.png"/><Relationship Id="rId9" Type="http://schemas.openxmlformats.org/officeDocument/2006/relationships/image" Target="../media/image144.png"/><Relationship Id="rId14" Type="http://schemas.openxmlformats.org/officeDocument/2006/relationships/image" Target="../media/image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emf"/><Relationship Id="rId5" Type="http://schemas.openxmlformats.org/officeDocument/2006/relationships/image" Target="../media/image148.png"/><Relationship Id="rId4" Type="http://schemas.openxmlformats.org/officeDocument/2006/relationships/image" Target="../media/image147.e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tiff"/><Relationship Id="rId3" Type="http://schemas.openxmlformats.org/officeDocument/2006/relationships/image" Target="../media/image137.png"/><Relationship Id="rId7" Type="http://schemas.openxmlformats.org/officeDocument/2006/relationships/image" Target="../media/image151.tiff"/><Relationship Id="rId12" Type="http://schemas.openxmlformats.org/officeDocument/2006/relationships/image" Target="../media/image1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tiff"/><Relationship Id="rId11" Type="http://schemas.openxmlformats.org/officeDocument/2006/relationships/image" Target="../media/image10.png"/><Relationship Id="rId5" Type="http://schemas.openxmlformats.org/officeDocument/2006/relationships/image" Target="../media/image149.emf"/><Relationship Id="rId10" Type="http://schemas.openxmlformats.org/officeDocument/2006/relationships/image" Target="../media/image154.tiff"/><Relationship Id="rId4" Type="http://schemas.openxmlformats.org/officeDocument/2006/relationships/image" Target="../media/image148.png"/><Relationship Id="rId9" Type="http://schemas.openxmlformats.org/officeDocument/2006/relationships/image" Target="../media/image15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7132987" cy="1835025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en-US" sz="2400" i="1" dirty="0">
                <a:solidFill>
                  <a:srgbClr val="3C26E5"/>
                </a:solidFill>
                <a:latin typeface="Arial Black"/>
                <a:cs typeface="Arial Black"/>
              </a:rPr>
              <a:t>String-inspired 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Cosmologies</a:t>
            </a:r>
            <a:r>
              <a:rPr lang="en-US" sz="2400" i="1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br>
              <a:rPr lang="en-US" sz="2400" i="1" dirty="0">
                <a:solidFill>
                  <a:srgbClr val="3C26E5"/>
                </a:solidFill>
                <a:latin typeface="Arial Black"/>
                <a:cs typeface="Arial Black"/>
              </a:rPr>
            </a:br>
            <a:r>
              <a:rPr lang="en-US" sz="2400" i="1" dirty="0">
                <a:solidFill>
                  <a:schemeClr val="tx1"/>
                </a:solidFill>
                <a:latin typeface="Arial Black"/>
                <a:cs typeface="Arial Black"/>
              </a:rPr>
              <a:t>with</a:t>
            </a:r>
            <a:r>
              <a:rPr lang="en-US" sz="2400" i="1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Anomalies</a:t>
            </a:r>
            <a:r>
              <a:rPr lang="en-US" sz="2400" i="1" dirty="0">
                <a:solidFill>
                  <a:schemeClr val="tx1"/>
                </a:solidFill>
                <a:latin typeface="Arial Black"/>
                <a:cs typeface="Arial Black"/>
              </a:rPr>
              <a:t>: Inflation, primordial black holes &amp; Gravitational Waves</a:t>
            </a:r>
            <a:endParaRPr lang="en-US" sz="2400" b="1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6333" y="2036440"/>
            <a:ext cx="4583859" cy="175260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CCFFCC"/>
                </a:solidFill>
              </a:rPr>
              <a:t>Nick E. </a:t>
            </a:r>
            <a:r>
              <a:rPr lang="en-GB" sz="2800" b="1" dirty="0" err="1">
                <a:solidFill>
                  <a:srgbClr val="CCFFCC"/>
                </a:solidFill>
              </a:rPr>
              <a:t>Mavromatos</a:t>
            </a:r>
            <a:r>
              <a:rPr lang="en-GB" sz="2800" b="1" dirty="0">
                <a:solidFill>
                  <a:srgbClr val="CCFFCC"/>
                </a:solidFill>
              </a:rPr>
              <a:t>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Natl. Tech. U. Athens, Greece</a:t>
            </a:r>
          </a:p>
          <a:p>
            <a:r>
              <a:rPr lang="en-US" sz="1800" dirty="0">
                <a:solidFill>
                  <a:srgbClr val="FFFF00"/>
                </a:solidFill>
              </a:rPr>
              <a:t>&amp;</a:t>
            </a:r>
          </a:p>
          <a:p>
            <a:r>
              <a:rPr lang="en-US" sz="1800" dirty="0">
                <a:solidFill>
                  <a:srgbClr val="FFFF00"/>
                </a:solidFill>
              </a:rPr>
              <a:t>King’s College London, UK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51" y="1164673"/>
            <a:ext cx="985754" cy="745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35688" y="2814027"/>
            <a:ext cx="270080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CA18108 - Quantum gravity phenomenology in the multi-messenger approach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688" y="2079987"/>
            <a:ext cx="1835696" cy="757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060848"/>
            <a:ext cx="1342981" cy="1340768"/>
          </a:xfrm>
          <a:prstGeom prst="rect">
            <a:avLst/>
          </a:prstGeom>
        </p:spPr>
      </p:pic>
      <p:pic>
        <p:nvPicPr>
          <p:cNvPr id="9" name="Picture 2" descr="Image result for ntua logo">
            <a:extLst>
              <a:ext uri="{FF2B5EF4-FFF2-40B4-BE49-F238E27FC236}">
                <a16:creationId xmlns:a16="http://schemas.microsoft.com/office/drawing/2014/main" id="{0F6D9DB9-82B3-EE45-AF50-C88AA37A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022" y="138372"/>
            <a:ext cx="990683" cy="99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33F265-3442-CF34-2A89-0E58444A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8" y="5082125"/>
            <a:ext cx="8784976" cy="135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28" name="Picture 4" descr="University of Liverpool - Wikipedia">
            <a:extLst>
              <a:ext uri="{FF2B5EF4-FFF2-40B4-BE49-F238E27FC236}">
                <a16:creationId xmlns:a16="http://schemas.microsoft.com/office/drawing/2014/main" id="{8B5E113D-B3C8-6F49-8A9B-29715CD9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57" y="3933056"/>
            <a:ext cx="715235" cy="11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370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8454FD7-09CA-214F-AD88-3F46490A746F}"/>
              </a:ext>
            </a:extLst>
          </p:cNvPr>
          <p:cNvSpPr txBox="1"/>
          <p:nvPr/>
        </p:nvSpPr>
        <p:spPr>
          <a:xfrm>
            <a:off x="77561" y="5173464"/>
            <a:ext cx="2982271" cy="129266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Also </a:t>
            </a:r>
            <a:r>
              <a:rPr lang="en-US" sz="1600" b="1" dirty="0">
                <a:solidFill>
                  <a:srgbClr val="C00000"/>
                </a:solidFill>
              </a:rPr>
              <a:t>Einstein’s GR </a:t>
            </a:r>
            <a:r>
              <a:rPr lang="en-US" sz="1600" dirty="0"/>
              <a:t>explains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sufficiently well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Black-Hole Mergers + GW</a:t>
            </a:r>
          </a:p>
          <a:p>
            <a:r>
              <a:rPr lang="en-US" sz="1600" dirty="0"/>
              <a:t>(since 2015 </a:t>
            </a:r>
            <a:r>
              <a:rPr lang="en-US" sz="1400" b="1" dirty="0"/>
              <a:t>LIGO</a:t>
            </a:r>
            <a:r>
              <a:rPr lang="en-US" sz="1600" dirty="0"/>
              <a:t>),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Black-Hole `photographs’ (ET),</a:t>
            </a:r>
            <a:r>
              <a:rPr lang="en-US" sz="1400" dirty="0"/>
              <a:t>...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E73F1F3-B256-5644-AA74-9482C30E0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1" y="3717032"/>
            <a:ext cx="2168817" cy="1456432"/>
          </a:xfrm>
          <a:prstGeom prst="rect">
            <a:avLst/>
          </a:prstGeom>
        </p:spPr>
      </p:pic>
      <p:pic>
        <p:nvPicPr>
          <p:cNvPr id="36" name="Picture 2" descr="Astronomers Have Captured the Most Detailed Photo of a Black Hole Ever—See  the Magnetic Fields That Power It Here">
            <a:extLst>
              <a:ext uri="{FF2B5EF4-FFF2-40B4-BE49-F238E27FC236}">
                <a16:creationId xmlns:a16="http://schemas.microsoft.com/office/drawing/2014/main" id="{D984240F-BF18-184B-BC9E-0DC2248C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21" y="3733304"/>
            <a:ext cx="732954" cy="7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E70964-DB2D-0C46-928B-ABBDF4190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04664"/>
            <a:ext cx="6624736" cy="6086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CECA4-A5DB-9B4F-B348-ECABD3E56C49}"/>
              </a:ext>
            </a:extLst>
          </p:cNvPr>
          <p:cNvSpPr txBox="1"/>
          <p:nvPr/>
        </p:nvSpPr>
        <p:spPr>
          <a:xfrm>
            <a:off x="6804248" y="548680"/>
            <a:ext cx="20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Planck2018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269A9-08FA-2344-B482-F06D681016F8}"/>
              </a:ext>
            </a:extLst>
          </p:cNvPr>
          <p:cNvSpPr txBox="1"/>
          <p:nvPr/>
        </p:nvSpPr>
        <p:spPr>
          <a:xfrm rot="20243856">
            <a:off x="206889" y="946477"/>
            <a:ext cx="2494812" cy="101566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Simplest model based </a:t>
            </a:r>
          </a:p>
          <a:p>
            <a:pPr algn="ctr"/>
            <a:r>
              <a:rPr lang="en-GB" dirty="0"/>
              <a:t>on </a:t>
            </a:r>
            <a:r>
              <a:rPr lang="el-GR" sz="2400" b="1" dirty="0">
                <a:solidFill>
                  <a:srgbClr val="FF0000"/>
                </a:solidFill>
              </a:rPr>
              <a:t>Λ</a:t>
            </a:r>
            <a:r>
              <a:rPr lang="en-GB" sz="2400" b="1" dirty="0">
                <a:solidFill>
                  <a:srgbClr val="FF0000"/>
                </a:solidFill>
              </a:rPr>
              <a:t>CDM </a:t>
            </a:r>
            <a:r>
              <a:rPr lang="en-GB" dirty="0"/>
              <a:t>works </a:t>
            </a:r>
            <a:r>
              <a:rPr lang="en-GB" b="1" dirty="0">
                <a:solidFill>
                  <a:srgbClr val="FF0000"/>
                </a:solidFill>
              </a:rPr>
              <a:t>OK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dirty="0"/>
              <a:t>for  </a:t>
            </a:r>
            <a:r>
              <a:rPr lang="en-GB" b="1" dirty="0">
                <a:solidFill>
                  <a:srgbClr val="FC0107"/>
                </a:solidFill>
              </a:rPr>
              <a:t>large</a:t>
            </a:r>
            <a:r>
              <a:rPr lang="en-GB" dirty="0"/>
              <a:t> scales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F5F8B-53EA-084A-BEF6-66298BCC8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1124744"/>
            <a:ext cx="2982271" cy="1646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1BE53-EB34-2749-8687-9A63A92CE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710" y="5468680"/>
            <a:ext cx="3939721" cy="97547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pic>
        <p:nvPicPr>
          <p:cNvPr id="1026" name="Picture 2" descr="Astronomers Have Captured the Most Detailed Photo of a Black Hole Ever—See  the Magnetic Fields That Power It Here">
            <a:extLst>
              <a:ext uri="{FF2B5EF4-FFF2-40B4-BE49-F238E27FC236}">
                <a16:creationId xmlns:a16="http://schemas.microsoft.com/office/drawing/2014/main" id="{BAD453EE-5C43-E44F-947A-2CB677EF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83" y="5158987"/>
            <a:ext cx="732954" cy="7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9F3A10-4FF8-324B-A1BF-BF064857DF37}"/>
              </a:ext>
            </a:extLst>
          </p:cNvPr>
          <p:cNvSpPr txBox="1"/>
          <p:nvPr/>
        </p:nvSpPr>
        <p:spPr>
          <a:xfrm>
            <a:off x="6516216" y="2855106"/>
            <a:ext cx="254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SnIa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BaO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, Lensing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C09BB-CC88-D94F-A66D-A33E16E341EE}"/>
              </a:ext>
            </a:extLst>
          </p:cNvPr>
          <p:cNvSpPr txBox="1"/>
          <p:nvPr/>
        </p:nvSpPr>
        <p:spPr>
          <a:xfrm>
            <a:off x="683568" y="148570"/>
            <a:ext cx="6690421" cy="40011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halkboard SE Regular"/>
                <a:cs typeface="Chalkboard SE Regular"/>
              </a:rPr>
              <a:t>Important (&gt; last </a:t>
            </a:r>
            <a:r>
              <a:rPr lang="en-US" b="1" dirty="0">
                <a:latin typeface="Chalkboard SE Regular"/>
                <a:cs typeface="Chalkboard SE Regular"/>
              </a:rPr>
              <a:t>2</a:t>
            </a:r>
            <a:r>
              <a:rPr lang="en-US" sz="2000" b="1" dirty="0">
                <a:latin typeface="Chalkboard SE Regular"/>
                <a:cs typeface="Chalkboard SE Regular"/>
              </a:rPr>
              <a:t>0 </a:t>
            </a:r>
            <a:r>
              <a:rPr lang="en-US" sz="2000" b="1" dirty="0" err="1">
                <a:latin typeface="Chalkboard SE Regular"/>
                <a:cs typeface="Chalkboard SE Regular"/>
              </a:rPr>
              <a:t>yrs</a:t>
            </a:r>
            <a:r>
              <a:rPr lang="en-US" sz="2000" b="1" dirty="0">
                <a:latin typeface="Chalkboard SE Regular"/>
                <a:cs typeface="Chalkboard SE Regular"/>
              </a:rPr>
              <a:t>) Discoveries in Cosmology/Astronomy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7F7F293-4656-144B-B711-1E9790B23F8D}"/>
              </a:ext>
            </a:extLst>
          </p:cNvPr>
          <p:cNvSpPr/>
          <p:nvPr/>
        </p:nvSpPr>
        <p:spPr>
          <a:xfrm>
            <a:off x="3923928" y="1196752"/>
            <a:ext cx="978408" cy="484632"/>
          </a:xfrm>
          <a:prstGeom prst="rightArrow">
            <a:avLst/>
          </a:prstGeom>
          <a:blipFill rotWithShape="1">
            <a:blip r:embed="rId9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AD12D5-D4DD-2940-BB27-FCEDBEFAE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760" y="2564904"/>
            <a:ext cx="3312368" cy="18287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ECDBB5-39AB-634B-9E68-C86B708B75C3}"/>
              </a:ext>
            </a:extLst>
          </p:cNvPr>
          <p:cNvSpPr txBox="1"/>
          <p:nvPr/>
        </p:nvSpPr>
        <p:spPr>
          <a:xfrm>
            <a:off x="6126990" y="2492896"/>
            <a:ext cx="190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Planck 2018 Inflation</a:t>
            </a:r>
          </a:p>
        </p:txBody>
      </p:sp>
      <p:pic>
        <p:nvPicPr>
          <p:cNvPr id="21" name="Picture 6" descr="ᐈ A piece of paper stock pictures, Royalty Free piece of paper images |  download on Depositphotos®">
            <a:extLst>
              <a:ext uri="{FF2B5EF4-FFF2-40B4-BE49-F238E27FC236}">
                <a16:creationId xmlns:a16="http://schemas.microsoft.com/office/drawing/2014/main" id="{CBDA514D-9912-DF4F-A0F9-B536C3E5D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6951" r="9300" b="6699"/>
          <a:stretch/>
        </p:blipFill>
        <p:spPr bwMode="auto">
          <a:xfrm>
            <a:off x="658578" y="683404"/>
            <a:ext cx="7398079" cy="58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5EF91E-8FAB-A34E-992F-150A38F54756}"/>
              </a:ext>
            </a:extLst>
          </p:cNvPr>
          <p:cNvSpPr/>
          <p:nvPr/>
        </p:nvSpPr>
        <p:spPr>
          <a:xfrm>
            <a:off x="1547664" y="1412776"/>
            <a:ext cx="625526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halkboard SE" panose="03050602040202020205" pitchFamily="66" charset="77"/>
              </a:rPr>
              <a:t>What still we do not know/</a:t>
            </a:r>
            <a:r>
              <a:rPr lang="en-US" sz="28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did not </a:t>
            </a:r>
            <a:r>
              <a:rPr lang="en-US" sz="2800" b="1" dirty="0">
                <a:latin typeface="Chalkboard SE" panose="03050602040202020205" pitchFamily="66" charset="77"/>
              </a:rPr>
              <a:t>observe: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Chalkboard SE" panose="03050602040202020205" pitchFamily="66" charset="77"/>
              </a:rPr>
              <a:t>Nature of Dark Energy </a:t>
            </a:r>
          </a:p>
          <a:p>
            <a:pPr algn="ctr"/>
            <a:r>
              <a:rPr lang="en-US" sz="2800" b="1" dirty="0">
                <a:solidFill>
                  <a:srgbClr val="660066"/>
                </a:solidFill>
                <a:latin typeface="Chalkboard SE" panose="03050602040202020205" pitchFamily="66" charset="77"/>
              </a:rPr>
              <a:t>Nature of Dark matter</a:t>
            </a:r>
          </a:p>
          <a:p>
            <a:pPr algn="ctr"/>
            <a:r>
              <a:rPr lang="en-US" sz="2800" b="1" dirty="0">
                <a:solidFill>
                  <a:srgbClr val="008000"/>
                </a:solidFill>
                <a:latin typeface="Chalkboard SE" panose="03050602040202020205" pitchFamily="66" charset="77"/>
              </a:rPr>
              <a:t>Primordial Gravitational Waves </a:t>
            </a:r>
          </a:p>
          <a:p>
            <a:pPr algn="ctr"/>
            <a:r>
              <a:rPr lang="en-US" sz="2800" b="1" dirty="0">
                <a:latin typeface="Chalkboard SE" panose="03050602040202020205" pitchFamily="66" charset="77"/>
              </a:rPr>
              <a:t>(</a:t>
            </a:r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through detection of B-mode </a:t>
            </a:r>
            <a:r>
              <a:rPr lang="en-US" sz="2400" b="1" dirty="0" err="1">
                <a:solidFill>
                  <a:srgbClr val="000090"/>
                </a:solidFill>
                <a:latin typeface="Chalkboard SE" panose="03050602040202020205" pitchFamily="66" charset="77"/>
              </a:rPr>
              <a:t>polarisation</a:t>
            </a:r>
            <a:endParaRPr lang="en-US" sz="2400" b="1" dirty="0">
              <a:solidFill>
                <a:srgbClr val="000090"/>
              </a:solidFill>
              <a:latin typeface="Chalkboard SE" panose="03050602040202020205" pitchFamily="66" charset="77"/>
            </a:endParaRPr>
          </a:p>
          <a:p>
            <a:pPr algn="ctr"/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 in CMB from very early Universe</a:t>
            </a:r>
            <a:r>
              <a:rPr lang="en-US" sz="2800" b="1" dirty="0">
                <a:latin typeface="Chalkboard SE" panose="03050602040202020205" pitchFamily="66" charset="77"/>
              </a:rPr>
              <a:t>)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Microscopic models of Inflation</a:t>
            </a:r>
          </a:p>
          <a:p>
            <a:pPr algn="ctr"/>
            <a:r>
              <a:rPr lang="en-US" sz="2800" b="1" dirty="0">
                <a:latin typeface="Chalkboard SE" panose="03050602040202020205" pitchFamily="66" charset="77"/>
              </a:rPr>
              <a:t>(</a:t>
            </a:r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Is it due to fundamental </a:t>
            </a:r>
            <a:r>
              <a:rPr lang="en-US" sz="2400" b="1" dirty="0" err="1">
                <a:solidFill>
                  <a:srgbClr val="000090"/>
                </a:solidFill>
                <a:latin typeface="Chalkboard SE" panose="03050602040202020205" pitchFamily="66" charset="77"/>
              </a:rPr>
              <a:t>inflatons</a:t>
            </a:r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 or dynamical e.g. </a:t>
            </a:r>
            <a:r>
              <a:rPr lang="en-US" sz="2400" b="1" dirty="0" err="1">
                <a:solidFill>
                  <a:srgbClr val="000090"/>
                </a:solidFill>
                <a:latin typeface="Chalkboard SE" panose="03050602040202020205" pitchFamily="66" charset="77"/>
              </a:rPr>
              <a:t>Starobinsky</a:t>
            </a:r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 type? ....</a:t>
            </a:r>
            <a:r>
              <a:rPr lang="en-US" sz="2800" b="1" dirty="0">
                <a:latin typeface="Chalkboard SE" panose="03050602040202020205" pitchFamily="66" charset="77"/>
              </a:rPr>
              <a:t>)</a:t>
            </a:r>
          </a:p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671211-D25C-5A4D-A1E3-359CD0CE39D0}"/>
              </a:ext>
            </a:extLst>
          </p:cNvPr>
          <p:cNvSpPr txBox="1"/>
          <p:nvPr/>
        </p:nvSpPr>
        <p:spPr>
          <a:xfrm rot="19516684">
            <a:off x="593817" y="1173554"/>
            <a:ext cx="1498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halkduster" panose="03050602040202020205" pitchFamily="66" charset="77"/>
              </a:rPr>
              <a:t>But....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EB8F0E-BEFB-A745-BDB0-572D9C5B3EDD}"/>
              </a:ext>
            </a:extLst>
          </p:cNvPr>
          <p:cNvSpPr txBox="1"/>
          <p:nvPr/>
        </p:nvSpPr>
        <p:spPr>
          <a:xfrm>
            <a:off x="6126990" y="2492896"/>
            <a:ext cx="190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Planck 2018 Inflation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DCF086-D3A7-864C-98A9-F6BA7A38A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688" y="548680"/>
            <a:ext cx="2467744" cy="22673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4BC531-C788-BB4D-8CB6-C4A7B6D4FBC7}"/>
              </a:ext>
            </a:extLst>
          </p:cNvPr>
          <p:cNvSpPr txBox="1"/>
          <p:nvPr/>
        </p:nvSpPr>
        <p:spPr>
          <a:xfrm>
            <a:off x="6126990" y="2492896"/>
            <a:ext cx="190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Planck 2018 Inflation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48DAB0-79F1-6740-B1C4-9AA2F51082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054" t="20031" r="23142" b="14344"/>
          <a:stretch/>
        </p:blipFill>
        <p:spPr>
          <a:xfrm>
            <a:off x="4128535" y="548680"/>
            <a:ext cx="4763945" cy="33123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688830-EDA5-8541-A4B7-C8F9B66CC34E}"/>
              </a:ext>
            </a:extLst>
          </p:cNvPr>
          <p:cNvSpPr txBox="1"/>
          <p:nvPr/>
        </p:nvSpPr>
        <p:spPr>
          <a:xfrm>
            <a:off x="4510802" y="751344"/>
            <a:ext cx="4237662" cy="267765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 </a:t>
            </a:r>
            <a:r>
              <a:rPr lang="el-GR" sz="2800" b="1" dirty="0">
                <a:solidFill>
                  <a:srgbClr val="FF00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Λ</a:t>
            </a:r>
            <a:r>
              <a:rPr lang="en-GB" sz="2800" b="1" dirty="0">
                <a:solidFill>
                  <a:srgbClr val="FF00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CDM </a:t>
            </a:r>
            <a:r>
              <a:rPr lang="en-GB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appears   </a:t>
            </a:r>
          </a:p>
          <a:p>
            <a:pPr algn="ctr"/>
            <a:r>
              <a:rPr lang="en-GB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   to be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in tension </a:t>
            </a:r>
            <a:r>
              <a:rPr lang="en-GB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with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local measurements </a:t>
            </a:r>
            <a:r>
              <a:rPr lang="en-GB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of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present-era H</a:t>
            </a:r>
            <a:r>
              <a:rPr lang="en-GB" sz="2800" b="1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0 </a:t>
            </a:r>
          </a:p>
          <a:p>
            <a:pPr algn="ctr"/>
            <a:r>
              <a:rPr lang="en-GB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&amp; </a:t>
            </a:r>
            <a:r>
              <a:rPr lang="en-GB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also </a:t>
            </a:r>
            <a:r>
              <a:rPr lang="el-GR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σ</a:t>
            </a:r>
            <a:r>
              <a:rPr lang="el-GR" sz="2800" b="1" baseline="-25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8</a:t>
            </a:r>
            <a:r>
              <a:rPr lang="en-GB" sz="2800" b="1" baseline="-25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 </a:t>
            </a:r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galaxy-growth data ?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board SE" panose="03050602040202020205" pitchFamily="66" charset="77"/>
            </a:endParaRPr>
          </a:p>
        </p:txBody>
      </p:sp>
      <p:pic>
        <p:nvPicPr>
          <p:cNvPr id="31" name="Picture 2" descr="Pictograma en rollo ISO 7010 Peligro general - W001">
            <a:extLst>
              <a:ext uri="{FF2B5EF4-FFF2-40B4-BE49-F238E27FC236}">
                <a16:creationId xmlns:a16="http://schemas.microsoft.com/office/drawing/2014/main" id="{E8924752-2A04-1F47-B120-864D5F9E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98" y="641018"/>
            <a:ext cx="735438" cy="6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98EA7FD-0129-1B40-8CB0-EF096890BA61}"/>
              </a:ext>
            </a:extLst>
          </p:cNvPr>
          <p:cNvSpPr txBox="1"/>
          <p:nvPr/>
        </p:nvSpPr>
        <p:spPr>
          <a:xfrm rot="19438221">
            <a:off x="727907" y="2241739"/>
            <a:ext cx="1635191" cy="646331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Chalkduster" panose="03050602040202020205" pitchFamily="66" charset="77"/>
              </a:rPr>
              <a:t>Need to go</a:t>
            </a:r>
          </a:p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Chalkduster" panose="03050602040202020205" pitchFamily="66" charset="77"/>
              </a:rPr>
              <a:t>Beyond....</a:t>
            </a:r>
          </a:p>
        </p:txBody>
      </p:sp>
    </p:spTree>
    <p:extLst>
      <p:ext uri="{BB962C8B-B14F-4D97-AF65-F5344CB8AC3E}">
        <p14:creationId xmlns:p14="http://schemas.microsoft.com/office/powerpoint/2010/main" val="25256107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24128" y="692696"/>
            <a:ext cx="3312368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959223"/>
            <a:ext cx="439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Using </a:t>
            </a:r>
            <a:r>
              <a:rPr lang="en-US" sz="2400" b="1" dirty="0">
                <a:solidFill>
                  <a:srgbClr val="FF0000"/>
                </a:solidFill>
              </a:rPr>
              <a:t>slow-roll assumption </a:t>
            </a:r>
            <a:r>
              <a:rPr lang="en-US" sz="2400" i="1" dirty="0"/>
              <a:t>b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00192" y="263691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Planck Data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43" y="4052046"/>
            <a:ext cx="4104456" cy="670530"/>
          </a:xfrm>
          <a:prstGeom prst="rect">
            <a:avLst/>
          </a:prstGeom>
          <a:ln w="63500">
            <a:solidFill>
              <a:srgbClr val="660066"/>
            </a:solidFill>
          </a:ln>
        </p:spPr>
      </p:pic>
      <p:pic>
        <p:nvPicPr>
          <p:cNvPr id="32" name="Picture 31" descr="H_=_H_rm_infl_s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5" y="4988150"/>
            <a:ext cx="2691728" cy="288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E68ADB-A911-8845-9C5A-FA57FB937665}"/>
              </a:ext>
            </a:extLst>
          </p:cNvPr>
          <p:cNvSpPr txBox="1"/>
          <p:nvPr/>
        </p:nvSpPr>
        <p:spPr>
          <a:xfrm>
            <a:off x="323528" y="586798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NB: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CCD47-309A-9D42-B9D4-F74C57E22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896" y="6237312"/>
            <a:ext cx="1012872" cy="51769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5F89D1C9-39BF-4F41-B52F-982F03B5764D}"/>
              </a:ext>
            </a:extLst>
          </p:cNvPr>
          <p:cNvSpPr/>
          <p:nvPr/>
        </p:nvSpPr>
        <p:spPr>
          <a:xfrm>
            <a:off x="3449576" y="5994996"/>
            <a:ext cx="978408" cy="484632"/>
          </a:xfrm>
          <a:prstGeom prst="rightArrow">
            <a:avLst/>
          </a:prstGeom>
          <a:gradFill>
            <a:gsLst>
              <a:gs pos="89000">
                <a:srgbClr val="FFC000"/>
              </a:gs>
              <a:gs pos="0">
                <a:srgbClr val="FC0107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DEAF8-70BD-EE49-9C50-61904FFE8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901" y="5661248"/>
            <a:ext cx="1448291" cy="407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333B1-1B84-CE4B-A271-F584B6ACC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2" y="6162020"/>
            <a:ext cx="2298703" cy="579348"/>
          </a:xfrm>
          <a:prstGeom prst="rect">
            <a:avLst/>
          </a:prstGeom>
          <a:ln w="15875">
            <a:solidFill>
              <a:srgbClr val="FC0107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22A253-A6BF-A643-87F8-6C5E9C4C7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4245" y="5707176"/>
            <a:ext cx="2448923" cy="2781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742026-2D87-3D48-BF5B-708CEBABC6A9}"/>
              </a:ext>
            </a:extLst>
          </p:cNvPr>
          <p:cNvSpPr txBox="1"/>
          <p:nvPr/>
        </p:nvSpPr>
        <p:spPr>
          <a:xfrm>
            <a:off x="6245126" y="566032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693B9-1C91-B545-9586-D884A493D2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529" b="1"/>
          <a:stretch/>
        </p:blipFill>
        <p:spPr>
          <a:xfrm>
            <a:off x="1153602" y="5733256"/>
            <a:ext cx="1956599" cy="61185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140250-E262-6449-9F4D-F948A1EAA785}"/>
              </a:ext>
            </a:extLst>
          </p:cNvPr>
          <p:cNvSpPr/>
          <p:nvPr/>
        </p:nvSpPr>
        <p:spPr>
          <a:xfrm>
            <a:off x="465687" y="3622623"/>
            <a:ext cx="5688632" cy="1754271"/>
          </a:xfrm>
          <a:prstGeom prst="ellipse">
            <a:avLst/>
          </a:prstGeom>
          <a:noFill/>
          <a:ln w="508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53FA1C7F-F1ED-A64A-8745-1F1622F1B519}"/>
              </a:ext>
            </a:extLst>
          </p:cNvPr>
          <p:cNvSpPr/>
          <p:nvPr/>
        </p:nvSpPr>
        <p:spPr>
          <a:xfrm rot="8707937">
            <a:off x="6016250" y="2988581"/>
            <a:ext cx="792088" cy="1893101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A59B09-1A0F-C246-ADDC-D6A724ED5D44}"/>
              </a:ext>
            </a:extLst>
          </p:cNvPr>
          <p:cNvSpPr txBox="1"/>
          <p:nvPr/>
        </p:nvSpPr>
        <p:spPr>
          <a:xfrm>
            <a:off x="3203848" y="2617748"/>
            <a:ext cx="5226111" cy="52322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/>
              <a:t>2.6  x 10</a:t>
            </a:r>
            <a:r>
              <a:rPr lang="en-US" sz="2800" b="1" baseline="30000" dirty="0"/>
              <a:t>-5 </a:t>
            </a:r>
            <a:r>
              <a:rPr lang="en-US" sz="2800" b="1" i="1" dirty="0" err="1"/>
              <a:t>M</a:t>
            </a:r>
            <a:r>
              <a:rPr lang="en-US" sz="2800" b="1" baseline="-25000" dirty="0" err="1"/>
              <a:t>Pl</a:t>
            </a:r>
            <a:r>
              <a:rPr lang="en-US" sz="2800" b="1" baseline="30000" dirty="0"/>
              <a:t> </a:t>
            </a:r>
            <a:r>
              <a:rPr lang="en-US" sz="2800" b="1" dirty="0"/>
              <a:t>&lt; </a:t>
            </a:r>
            <a:r>
              <a:rPr lang="en-US" sz="2800" b="1" i="1" dirty="0" err="1"/>
              <a:t>M</a:t>
            </a:r>
            <a:r>
              <a:rPr lang="en-US" sz="2800" b="1" baseline="-25000" dirty="0" err="1"/>
              <a:t>s</a:t>
            </a:r>
            <a:r>
              <a:rPr lang="en-US" sz="2800" b="1" baseline="-25000" dirty="0"/>
              <a:t>  </a:t>
            </a:r>
            <a:r>
              <a:rPr lang="en-US" sz="2800" b="1" dirty="0"/>
              <a:t>≤  10</a:t>
            </a:r>
            <a:r>
              <a:rPr lang="en-US" sz="2800" b="1" baseline="30000" dirty="0"/>
              <a:t>-4 </a:t>
            </a:r>
            <a:r>
              <a:rPr lang="en-US" sz="2800" b="1" i="1" dirty="0" err="1"/>
              <a:t>M</a:t>
            </a:r>
            <a:r>
              <a:rPr lang="en-US" sz="2800" b="1" baseline="-25000" dirty="0" err="1"/>
              <a:t>Pl</a:t>
            </a:r>
            <a:r>
              <a:rPr lang="en-US" sz="2800" b="1" baseline="-25000" dirty="0"/>
              <a:t>  </a:t>
            </a:r>
            <a:r>
              <a:rPr lang="en-US" sz="2800" b="1" dirty="0"/>
              <a:t> </a:t>
            </a:r>
            <a:r>
              <a:rPr lang="en-US" sz="2800" b="1" baseline="30000" dirty="0"/>
              <a:t> 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11B908-3D12-3F45-970A-5C850E7F17EE}"/>
                  </a:ext>
                </a:extLst>
              </p:cNvPr>
              <p:cNvSpPr txBox="1"/>
              <p:nvPr/>
            </p:nvSpPr>
            <p:spPr>
              <a:xfrm>
                <a:off x="7092280" y="6237312"/>
                <a:ext cx="17827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  </a:t>
                </a:r>
                <a:r>
                  <a:rPr lang="el-GR" b="1" i="1" dirty="0">
                    <a:latin typeface="+mn-lt"/>
                  </a:rPr>
                  <a:t>Μ</a:t>
                </a:r>
                <a:r>
                  <a:rPr lang="en-GB" b="1" i="1" baseline="-25000" dirty="0">
                    <a:latin typeface="+mn-lt"/>
                  </a:rPr>
                  <a:t>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  <m:sub>
                        <m:r>
                          <a:rPr lang="en-GB" b="1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GB" b="1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GB" b="1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r>
                      <a:rPr lang="en-GB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𝐏𝐥</m:t>
                    </m:r>
                  </m:oMath>
                </a14:m>
                <a:r>
                  <a:rPr lang="el-GR" b="1" i="1" dirty="0">
                    <a:latin typeface="+mn-lt"/>
                  </a:rPr>
                  <a:t> </a:t>
                </a:r>
                <a:endParaRPr lang="en-US" b="1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11B908-3D12-3F45-970A-5C850E7F1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6237312"/>
                <a:ext cx="1782796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own Arrow 29">
            <a:extLst>
              <a:ext uri="{FF2B5EF4-FFF2-40B4-BE49-F238E27FC236}">
                <a16:creationId xmlns:a16="http://schemas.microsoft.com/office/drawing/2014/main" id="{0F298DA6-0062-3044-88B3-8D98103B7EAC}"/>
              </a:ext>
            </a:extLst>
          </p:cNvPr>
          <p:cNvSpPr/>
          <p:nvPr/>
        </p:nvSpPr>
        <p:spPr>
          <a:xfrm rot="17178663">
            <a:off x="4525785" y="2028156"/>
            <a:ext cx="545167" cy="656538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9ACF7B-6B64-A34C-81A0-0A24A1F60485}"/>
              </a:ext>
            </a:extLst>
          </p:cNvPr>
          <p:cNvSpPr txBox="1"/>
          <p:nvPr/>
        </p:nvSpPr>
        <p:spPr>
          <a:xfrm>
            <a:off x="6696274" y="3303414"/>
            <a:ext cx="2178802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NEM + </a:t>
            </a:r>
            <a:r>
              <a:rPr lang="en-US" b="1" dirty="0" err="1"/>
              <a:t>Solà</a:t>
            </a:r>
            <a:r>
              <a:rPr lang="en-US" b="1" dirty="0"/>
              <a:t> (2021)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0ED32B-DFC3-3346-997A-D56CE0AB38D4}"/>
              </a:ext>
            </a:extLst>
          </p:cNvPr>
          <p:cNvSpPr txBox="1"/>
          <p:nvPr/>
        </p:nvSpPr>
        <p:spPr>
          <a:xfrm>
            <a:off x="6193411" y="4204525"/>
            <a:ext cx="2386166" cy="132343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62EE2"/>
                </a:solidFill>
                <a:latin typeface="Chalkboard SE" panose="03050602040202020205" pitchFamily="66" charset="77"/>
              </a:rPr>
              <a:t>Constant anomaly</a:t>
            </a:r>
          </a:p>
          <a:p>
            <a:pPr algn="ctr"/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during inflation,</a:t>
            </a:r>
          </a:p>
          <a:p>
            <a:pPr algn="ctr"/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no </a:t>
            </a:r>
            <a:r>
              <a:rPr lang="en-US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transplanckian</a:t>
            </a:r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modes 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E2F93E-6859-4F4A-B063-DCDB136975D1}"/>
              </a:ext>
            </a:extLst>
          </p:cNvPr>
          <p:cNvSpPr txBox="1"/>
          <p:nvPr/>
        </p:nvSpPr>
        <p:spPr>
          <a:xfrm>
            <a:off x="5146591" y="1875614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n* </a:t>
            </a:r>
            <a:r>
              <a:rPr lang="en-US" dirty="0">
                <a:solidFill>
                  <a:srgbClr val="FF0000"/>
                </a:solidFill>
              </a:rPr>
              <a:t>of O(1)), otherwise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free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parameter</a:t>
            </a:r>
          </a:p>
        </p:txBody>
      </p:sp>
      <p:pic>
        <p:nvPicPr>
          <p:cNvPr id="33" name="Picture 2" descr="OTHER DANGER SIGN Logo Vector (.AI) Free Download">
            <a:extLst>
              <a:ext uri="{FF2B5EF4-FFF2-40B4-BE49-F238E27FC236}">
                <a16:creationId xmlns:a16="http://schemas.microsoft.com/office/drawing/2014/main" id="{C6EBFA06-18DB-5148-AED7-403169100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65" y="1903922"/>
            <a:ext cx="717531" cy="62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954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6345081" y="1356769"/>
            <a:ext cx="2808626" cy="249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8179">
            <a:off x="4565731" y="502985"/>
            <a:ext cx="2808626" cy="249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2006517" y="924721"/>
            <a:ext cx="2808626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03392">
            <a:off x="5593021" y="354807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2542167" y="1527137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21016047">
            <a:off x="5116402" y="1359895"/>
            <a:ext cx="198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anomalies </a:t>
            </a:r>
          </a:p>
        </p:txBody>
      </p:sp>
      <p:sp>
        <p:nvSpPr>
          <p:cNvPr id="13" name="TextBox 12"/>
          <p:cNvSpPr txBox="1"/>
          <p:nvPr/>
        </p:nvSpPr>
        <p:spPr>
          <a:xfrm rot="944101">
            <a:off x="6965984" y="2410297"/>
            <a:ext cx="1893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Primordial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waves</a:t>
            </a:r>
          </a:p>
        </p:txBody>
      </p:sp>
      <p:sp>
        <p:nvSpPr>
          <p:cNvPr id="14" name="TextBox 13"/>
          <p:cNvSpPr txBox="1"/>
          <p:nvPr/>
        </p:nvSpPr>
        <p:spPr>
          <a:xfrm rot="19676080">
            <a:off x="6020082" y="3938378"/>
            <a:ext cx="2195794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Spontaneous</a:t>
            </a:r>
          </a:p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Lorentz </a:t>
            </a:r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  <a:cs typeface="Chalkduster"/>
              </a:rPr>
              <a:t>+ CPT</a:t>
            </a:r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 </a:t>
            </a:r>
          </a:p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Violation</a:t>
            </a:r>
          </a:p>
          <a:p>
            <a:pPr algn="ctr"/>
            <a:endParaRPr lang="en-US" sz="1050" dirty="0">
              <a:solidFill>
                <a:srgbClr val="3366FF"/>
              </a:solidFill>
              <a:latin typeface="Chalkduster"/>
              <a:cs typeface="Chalkduster"/>
            </a:endParaRP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from</a:t>
            </a: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anomaly </a:t>
            </a: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condensates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0427">
            <a:off x="3203848" y="3933056"/>
            <a:ext cx="2808626" cy="2492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940843">
            <a:off x="3794559" y="4314002"/>
            <a:ext cx="17741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Dynamical 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Inflation 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of RVM type</a:t>
            </a:r>
          </a:p>
          <a:p>
            <a:pPr algn="ctr"/>
            <a:endParaRPr lang="en-US" sz="600" dirty="0">
              <a:solidFill>
                <a:srgbClr val="660066"/>
              </a:solidFill>
              <a:latin typeface="Chalkduster"/>
              <a:cs typeface="Chalkduster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without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external</a:t>
            </a:r>
          </a:p>
          <a:p>
            <a:pPr algn="ctr"/>
            <a:r>
              <a:rPr lang="en-US" sz="1600" dirty="0" err="1">
                <a:solidFill>
                  <a:srgbClr val="FF0000"/>
                </a:solidFill>
                <a:latin typeface="Chalkduster"/>
                <a:cs typeface="Chalkduster"/>
              </a:rPr>
              <a:t>inflatons</a:t>
            </a:r>
            <a:endParaRPr lang="en-US" sz="1600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969019-E505-D043-8C8F-2F21F12D3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37827">
            <a:off x="2498537" y="616958"/>
            <a:ext cx="1043608" cy="664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EE12DE-58C9-EB4F-BD06-B59B0D367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980728"/>
            <a:ext cx="846336" cy="8463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B8620F-B23A-5446-BEDA-745C60458E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883">
            <a:off x="6948264" y="1412776"/>
            <a:ext cx="846336" cy="8463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DB8279-96FD-0E4B-9336-D1D153E41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82642">
            <a:off x="6026590" y="2219294"/>
            <a:ext cx="846336" cy="846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8D4B38-6A5D-7A48-947D-4ABA43B3E5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8584">
            <a:off x="7432938" y="3466142"/>
            <a:ext cx="846336" cy="8463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C75D73-37E8-5042-89A4-E75ED294D1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87253">
            <a:off x="5401229" y="4978310"/>
            <a:ext cx="846336" cy="8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311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4427984" y="3212976"/>
            <a:ext cx="792088" cy="864096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724128" y="692696"/>
            <a:ext cx="3312368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8069"/>
          <a:stretch/>
        </p:blipFill>
        <p:spPr>
          <a:xfrm>
            <a:off x="1886024" y="2420888"/>
            <a:ext cx="775768" cy="97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959223"/>
            <a:ext cx="439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Using </a:t>
            </a:r>
            <a:r>
              <a:rPr lang="en-US" sz="2400" b="1" dirty="0">
                <a:solidFill>
                  <a:srgbClr val="FF0000"/>
                </a:solidFill>
              </a:rPr>
              <a:t>slow-roll assumption </a:t>
            </a:r>
            <a:r>
              <a:rPr lang="en-US" sz="2400" i="1" dirty="0"/>
              <a:t>b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00192" y="263691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Planck Data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149080"/>
            <a:ext cx="4104456" cy="670530"/>
          </a:xfrm>
          <a:prstGeom prst="rect">
            <a:avLst/>
          </a:prstGeom>
          <a:ln w="63500">
            <a:solidFill>
              <a:srgbClr val="660066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493892" y="5445045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@ end of </a:t>
            </a:r>
          </a:p>
          <a:p>
            <a:r>
              <a:rPr lang="en-US" b="1" dirty="0">
                <a:solidFill>
                  <a:srgbClr val="FF0000"/>
                </a:solidFill>
              </a:rPr>
              <a:t>Inflationary</a:t>
            </a:r>
          </a:p>
          <a:p>
            <a:r>
              <a:rPr lang="en-US" b="1" dirty="0">
                <a:solidFill>
                  <a:srgbClr val="FF0000"/>
                </a:solidFill>
              </a:rPr>
              <a:t>era </a:t>
            </a:r>
          </a:p>
        </p:txBody>
      </p:sp>
      <p:pic>
        <p:nvPicPr>
          <p:cNvPr id="32" name="Picture 31" descr="H_=_H_rm_infl_s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85184"/>
            <a:ext cx="2691728" cy="2887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9066"/>
          <a:stretch/>
        </p:blipFill>
        <p:spPr>
          <a:xfrm>
            <a:off x="2699792" y="2420888"/>
            <a:ext cx="3311929" cy="977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1594187" y="2952958"/>
            <a:ext cx="6933264" cy="3378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A10AB0-F198-E440-8781-BF53A0E6A2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914" y="5857370"/>
            <a:ext cx="4260294" cy="7033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D6B82A-8884-4C4B-83D4-0BC52291E371}"/>
              </a:ext>
            </a:extLst>
          </p:cNvPr>
          <p:cNvSpPr txBox="1"/>
          <p:nvPr/>
        </p:nvSpPr>
        <p:spPr>
          <a:xfrm>
            <a:off x="6740778" y="5475278"/>
            <a:ext cx="24032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Fix </a:t>
            </a:r>
            <a:r>
              <a:rPr lang="en-US" sz="1600" b="1" i="1" dirty="0" err="1">
                <a:solidFill>
                  <a:srgbClr val="C00000"/>
                </a:solidFill>
              </a:rPr>
              <a:t>b</a:t>
            </a:r>
            <a:r>
              <a:rPr lang="en-US" sz="1600" b="1" i="1" baseline="-25000" dirty="0" err="1">
                <a:solidFill>
                  <a:srgbClr val="C00000"/>
                </a:solidFill>
              </a:rPr>
              <a:t>initial</a:t>
            </a:r>
            <a:r>
              <a:rPr lang="en-US" sz="1600" b="1" i="1" baseline="-25000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 to arrange </a:t>
            </a:r>
          </a:p>
          <a:p>
            <a:r>
              <a:rPr lang="en-US" sz="1600" b="1" i="1" dirty="0">
                <a:solidFill>
                  <a:srgbClr val="C00000"/>
                </a:solidFill>
              </a:rPr>
              <a:t>approx. constant </a:t>
            </a:r>
          </a:p>
          <a:p>
            <a:r>
              <a:rPr lang="en-US" sz="1600" b="1" i="1" dirty="0">
                <a:solidFill>
                  <a:srgbClr val="C00000"/>
                </a:solidFill>
              </a:rPr>
              <a:t>condensate</a:t>
            </a:r>
          </a:p>
          <a:p>
            <a:r>
              <a:rPr lang="en-US" sz="1600" b="1" i="1" dirty="0">
                <a:solidFill>
                  <a:srgbClr val="C00000"/>
                </a:solidFill>
              </a:rPr>
              <a:t>during appropriate </a:t>
            </a:r>
          </a:p>
          <a:p>
            <a:r>
              <a:rPr lang="en-US" sz="1600" b="1" i="1" dirty="0">
                <a:solidFill>
                  <a:srgbClr val="C00000"/>
                </a:solidFill>
              </a:rPr>
              <a:t>time period (</a:t>
            </a:r>
            <a:r>
              <a:rPr lang="en-US" sz="1600" b="1" i="1" dirty="0">
                <a:solidFill>
                  <a:srgbClr val="3C26E5"/>
                </a:solidFill>
              </a:rPr>
              <a:t>inflation</a:t>
            </a:r>
            <a:r>
              <a:rPr lang="en-US" sz="1600" b="1" i="1" dirty="0">
                <a:solidFill>
                  <a:srgbClr val="C00000"/>
                </a:solidFill>
              </a:rPr>
              <a:t>) 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6" name="Picture 2" descr="OTHER DANGER SIGN Logo Vector (.AI) Free Download">
            <a:extLst>
              <a:ext uri="{FF2B5EF4-FFF2-40B4-BE49-F238E27FC236}">
                <a16:creationId xmlns:a16="http://schemas.microsoft.com/office/drawing/2014/main" id="{BA8AC35C-7F54-0640-BCE1-23C231F3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819611"/>
            <a:ext cx="717531" cy="62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FA61B-FE22-F04D-ACFA-20DF521C253F}"/>
              </a:ext>
            </a:extLst>
          </p:cNvPr>
          <p:cNvSpPr txBox="1"/>
          <p:nvPr/>
        </p:nvSpPr>
        <p:spPr>
          <a:xfrm>
            <a:off x="4318737" y="6237312"/>
            <a:ext cx="973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~ 55-70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953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395536" y="2132856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Recall: </a:t>
            </a:r>
            <a:r>
              <a:rPr lang="en-US" dirty="0"/>
              <a:t>approximately de Sitter provided during the duration of inflation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F0084-57D0-7E4B-B651-44362816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897931"/>
            <a:ext cx="5173399" cy="378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9B971-A5B4-BD4D-9591-CF37F5BB8192}"/>
              </a:ext>
            </a:extLst>
          </p:cNvPr>
          <p:cNvSpPr txBox="1"/>
          <p:nvPr/>
        </p:nvSpPr>
        <p:spPr>
          <a:xfrm>
            <a:off x="5436096" y="3284984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beginning</a:t>
            </a:r>
          </a:p>
          <a:p>
            <a:r>
              <a:rPr lang="en-US" dirty="0">
                <a:solidFill>
                  <a:srgbClr val="FF0000"/>
                </a:solidFill>
              </a:rPr>
              <a:t>of inflation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C46C3-611E-F344-9E19-38A30C46B7BD}"/>
              </a:ext>
            </a:extLst>
          </p:cNvPr>
          <p:cNvSpPr txBox="1"/>
          <p:nvPr/>
        </p:nvSpPr>
        <p:spPr>
          <a:xfrm>
            <a:off x="6271949" y="286708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26E5"/>
                </a:solidFill>
              </a:rPr>
              <a:t>order of magnitude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14C6C-1996-AF42-8C3A-663114E44618}"/>
              </a:ext>
            </a:extLst>
          </p:cNvPr>
          <p:cNvSpPr txBox="1"/>
          <p:nvPr/>
        </p:nvSpPr>
        <p:spPr>
          <a:xfrm>
            <a:off x="3725935" y="330151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N=e-folds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D30C794-40EC-4B40-AB04-4074AD73954F}"/>
              </a:ext>
            </a:extLst>
          </p:cNvPr>
          <p:cNvSpPr/>
          <p:nvPr/>
        </p:nvSpPr>
        <p:spPr>
          <a:xfrm>
            <a:off x="3465589" y="3705100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C0107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F96A8-ED12-E54E-B80C-449C813DD68B}"/>
              </a:ext>
            </a:extLst>
          </p:cNvPr>
          <p:cNvSpPr txBox="1"/>
          <p:nvPr/>
        </p:nvSpPr>
        <p:spPr>
          <a:xfrm>
            <a:off x="1547664" y="3321108"/>
            <a:ext cx="51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&lt; 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BE278-E183-B147-9E8D-A4567D17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51" y="4858366"/>
            <a:ext cx="3797300" cy="50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42333E-4543-791C-786C-79147BE59C7E}"/>
              </a:ext>
            </a:extLst>
          </p:cNvPr>
          <p:cNvSpPr txBox="1"/>
          <p:nvPr/>
        </p:nvSpPr>
        <p:spPr>
          <a:xfrm>
            <a:off x="1736058" y="116632"/>
            <a:ext cx="3470822" cy="338554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62F6A-E6B1-061F-DCB9-AD8FE14BD813}"/>
              </a:ext>
            </a:extLst>
          </p:cNvPr>
          <p:cNvSpPr txBox="1"/>
          <p:nvPr/>
        </p:nvSpPr>
        <p:spPr>
          <a:xfrm>
            <a:off x="6521064" y="208964"/>
            <a:ext cx="2515432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NEM, Universe 7 (2021) 12, 480, </a:t>
            </a:r>
          </a:p>
          <a:p>
            <a:r>
              <a:rPr lang="en-US" sz="1200" b="1" dirty="0"/>
              <a:t>e-Print: 2111.05675 [hep-</a:t>
            </a:r>
            <a:r>
              <a:rPr lang="en-US" sz="1200" b="1" dirty="0" err="1"/>
              <a:t>th</a:t>
            </a:r>
            <a:r>
              <a:rPr lang="en-US" sz="1200" b="1" dirty="0"/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3CE8D-DD6A-173E-2C85-009BE2AAEC29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6E91D-401D-C023-A6BF-690526E08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21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395536" y="2132856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Recall: </a:t>
            </a:r>
            <a:r>
              <a:rPr lang="en-US" dirty="0"/>
              <a:t>approximately de Sitter provided during the duration of inflation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F0084-57D0-7E4B-B651-44362816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897931"/>
            <a:ext cx="5173399" cy="378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9B971-A5B4-BD4D-9591-CF37F5BB8192}"/>
              </a:ext>
            </a:extLst>
          </p:cNvPr>
          <p:cNvSpPr txBox="1"/>
          <p:nvPr/>
        </p:nvSpPr>
        <p:spPr>
          <a:xfrm>
            <a:off x="5436096" y="3284984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beginning</a:t>
            </a:r>
          </a:p>
          <a:p>
            <a:r>
              <a:rPr lang="en-US" dirty="0">
                <a:solidFill>
                  <a:srgbClr val="FF0000"/>
                </a:solidFill>
              </a:rPr>
              <a:t>of inflation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C46C3-611E-F344-9E19-38A30C46B7BD}"/>
              </a:ext>
            </a:extLst>
          </p:cNvPr>
          <p:cNvSpPr txBox="1"/>
          <p:nvPr/>
        </p:nvSpPr>
        <p:spPr>
          <a:xfrm>
            <a:off x="6271949" y="286708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26E5"/>
                </a:solidFill>
              </a:rPr>
              <a:t>order of magnitude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14C6C-1996-AF42-8C3A-663114E44618}"/>
              </a:ext>
            </a:extLst>
          </p:cNvPr>
          <p:cNvSpPr txBox="1"/>
          <p:nvPr/>
        </p:nvSpPr>
        <p:spPr>
          <a:xfrm>
            <a:off x="3725935" y="330151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N=e-folds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D30C794-40EC-4B40-AB04-4074AD73954F}"/>
              </a:ext>
            </a:extLst>
          </p:cNvPr>
          <p:cNvSpPr/>
          <p:nvPr/>
        </p:nvSpPr>
        <p:spPr>
          <a:xfrm>
            <a:off x="3465589" y="3705100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C0107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F96A8-ED12-E54E-B80C-449C813DD68B}"/>
              </a:ext>
            </a:extLst>
          </p:cNvPr>
          <p:cNvSpPr txBox="1"/>
          <p:nvPr/>
        </p:nvSpPr>
        <p:spPr>
          <a:xfrm>
            <a:off x="1547664" y="3321108"/>
            <a:ext cx="51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&lt; 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BE278-E183-B147-9E8D-A4567D17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51" y="4858366"/>
            <a:ext cx="3797300" cy="50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DE19E-06BD-1F42-A670-F321430B6DC6}"/>
              </a:ext>
            </a:extLst>
          </p:cNvPr>
          <p:cNvSpPr txBox="1"/>
          <p:nvPr/>
        </p:nvSpPr>
        <p:spPr>
          <a:xfrm>
            <a:off x="6286306" y="4714111"/>
            <a:ext cx="236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Distance-swampland</a:t>
            </a:r>
          </a:p>
          <a:p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conjectures?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2333E-4543-791C-786C-79147BE59C7E}"/>
              </a:ext>
            </a:extLst>
          </p:cNvPr>
          <p:cNvSpPr txBox="1"/>
          <p:nvPr/>
        </p:nvSpPr>
        <p:spPr>
          <a:xfrm>
            <a:off x="1707204" y="116632"/>
            <a:ext cx="3528531" cy="338554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62F6A-E6B1-061F-DCB9-AD8FE14BD813}"/>
              </a:ext>
            </a:extLst>
          </p:cNvPr>
          <p:cNvSpPr txBox="1"/>
          <p:nvPr/>
        </p:nvSpPr>
        <p:spPr>
          <a:xfrm>
            <a:off x="6521064" y="208964"/>
            <a:ext cx="2515432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NEM, Universe 7 (2021) 12, 480, </a:t>
            </a:r>
          </a:p>
          <a:p>
            <a:r>
              <a:rPr lang="en-US" sz="1200" b="1" dirty="0"/>
              <a:t>e-Print: 2111.05675 [hep-</a:t>
            </a:r>
            <a:r>
              <a:rPr lang="en-US" sz="1200" b="1" dirty="0" err="1"/>
              <a:t>th</a:t>
            </a:r>
            <a:r>
              <a:rPr lang="en-US" sz="1200" b="1" dirty="0"/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3CE8D-DD6A-173E-2C85-009BE2AAEC29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6E91D-401D-C023-A6BF-690526E08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9DCA2C-C3B1-CF11-8D05-04A135A495FD}"/>
              </a:ext>
            </a:extLst>
          </p:cNvPr>
          <p:cNvSpPr txBox="1"/>
          <p:nvPr/>
        </p:nvSpPr>
        <p:spPr>
          <a:xfrm>
            <a:off x="6300192" y="4355812"/>
            <a:ext cx="236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Ooguri</a:t>
            </a:r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, </a:t>
            </a:r>
            <a:r>
              <a:rPr lang="en-US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Vafa</a:t>
            </a:r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, ...</a:t>
            </a:r>
            <a:r>
              <a:rPr lang="en-US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Palti</a:t>
            </a:r>
            <a:endParaRPr lang="en-US" b="1" dirty="0">
              <a:solidFill>
                <a:srgbClr val="3C26E5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7591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395536" y="2132856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Recall: </a:t>
            </a:r>
            <a:r>
              <a:rPr lang="en-US" dirty="0"/>
              <a:t>approximately de Sitter provided during the duration of inflation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F0084-57D0-7E4B-B651-44362816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897931"/>
            <a:ext cx="5173399" cy="378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9B971-A5B4-BD4D-9591-CF37F5BB8192}"/>
              </a:ext>
            </a:extLst>
          </p:cNvPr>
          <p:cNvSpPr txBox="1"/>
          <p:nvPr/>
        </p:nvSpPr>
        <p:spPr>
          <a:xfrm>
            <a:off x="5436096" y="3284984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beginning</a:t>
            </a:r>
          </a:p>
          <a:p>
            <a:r>
              <a:rPr lang="en-US" dirty="0">
                <a:solidFill>
                  <a:srgbClr val="FF0000"/>
                </a:solidFill>
              </a:rPr>
              <a:t>of inflation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C46C3-611E-F344-9E19-38A30C46B7BD}"/>
              </a:ext>
            </a:extLst>
          </p:cNvPr>
          <p:cNvSpPr txBox="1"/>
          <p:nvPr/>
        </p:nvSpPr>
        <p:spPr>
          <a:xfrm>
            <a:off x="6271949" y="286708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26E5"/>
                </a:solidFill>
              </a:rPr>
              <a:t>order of magnitude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14C6C-1996-AF42-8C3A-663114E44618}"/>
              </a:ext>
            </a:extLst>
          </p:cNvPr>
          <p:cNvSpPr txBox="1"/>
          <p:nvPr/>
        </p:nvSpPr>
        <p:spPr>
          <a:xfrm>
            <a:off x="3725935" y="330151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N=e-folds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D30C794-40EC-4B40-AB04-4074AD73954F}"/>
              </a:ext>
            </a:extLst>
          </p:cNvPr>
          <p:cNvSpPr/>
          <p:nvPr/>
        </p:nvSpPr>
        <p:spPr>
          <a:xfrm>
            <a:off x="3465589" y="3705100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C0107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F96A8-ED12-E54E-B80C-449C813DD68B}"/>
              </a:ext>
            </a:extLst>
          </p:cNvPr>
          <p:cNvSpPr txBox="1"/>
          <p:nvPr/>
        </p:nvSpPr>
        <p:spPr>
          <a:xfrm>
            <a:off x="1547664" y="3321108"/>
            <a:ext cx="51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&lt; 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BE278-E183-B147-9E8D-A4567D17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51" y="4858366"/>
            <a:ext cx="3797300" cy="50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DE19E-06BD-1F42-A670-F321430B6DC6}"/>
              </a:ext>
            </a:extLst>
          </p:cNvPr>
          <p:cNvSpPr txBox="1"/>
          <p:nvPr/>
        </p:nvSpPr>
        <p:spPr>
          <a:xfrm>
            <a:off x="6286306" y="4714111"/>
            <a:ext cx="238385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Distance-swampland</a:t>
            </a:r>
          </a:p>
          <a:p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conjectures? </a:t>
            </a:r>
          </a:p>
          <a:p>
            <a:endParaRPr lang="en-US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US" sz="16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Potential ways out:</a:t>
            </a:r>
          </a:p>
          <a:p>
            <a:r>
              <a:rPr lang="en-US" sz="1600" b="1" dirty="0" err="1">
                <a:latin typeface="Chalkboard SE" panose="03050602040202020205" pitchFamily="66" charset="77"/>
              </a:rPr>
              <a:t>Jin</a:t>
            </a:r>
            <a:r>
              <a:rPr lang="en-US" sz="1600" b="1" dirty="0">
                <a:latin typeface="Chalkboard SE" panose="03050602040202020205" pitchFamily="66" charset="77"/>
              </a:rPr>
              <a:t>, </a:t>
            </a:r>
            <a:r>
              <a:rPr lang="en-US" sz="1600" b="1" dirty="0" err="1">
                <a:latin typeface="Chalkboard SE" panose="03050602040202020205" pitchFamily="66" charset="77"/>
              </a:rPr>
              <a:t>Brandenberger</a:t>
            </a:r>
            <a:r>
              <a:rPr lang="en-US" sz="1600" b="1" dirty="0">
                <a:latin typeface="Chalkboard SE" panose="03050602040202020205" pitchFamily="66" charset="77"/>
              </a:rPr>
              <a:t>,</a:t>
            </a:r>
          </a:p>
          <a:p>
            <a:r>
              <a:rPr lang="en-US" sz="1600" b="1" dirty="0">
                <a:latin typeface="Chalkboard SE" panose="03050602040202020205" pitchFamily="66" charset="77"/>
              </a:rPr>
              <a:t>Heisenberg, </a:t>
            </a:r>
          </a:p>
          <a:p>
            <a:r>
              <a:rPr lang="en-US" sz="16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Eur. Phys. J. C (2021) </a:t>
            </a:r>
          </a:p>
          <a:p>
            <a:r>
              <a:rPr lang="en-US" sz="16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81:162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A56048-8964-9A25-1A81-ADB0C599B9D4}"/>
              </a:ext>
            </a:extLst>
          </p:cNvPr>
          <p:cNvSpPr txBox="1"/>
          <p:nvPr/>
        </p:nvSpPr>
        <p:spPr>
          <a:xfrm>
            <a:off x="1707204" y="116632"/>
            <a:ext cx="3528531" cy="338554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F75B98-0E0F-A70A-8748-A6CDF2420B65}"/>
              </a:ext>
            </a:extLst>
          </p:cNvPr>
          <p:cNvSpPr txBox="1"/>
          <p:nvPr/>
        </p:nvSpPr>
        <p:spPr>
          <a:xfrm>
            <a:off x="6521064" y="208964"/>
            <a:ext cx="2515432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NEM, Universe 7 (2021) 12, 480, </a:t>
            </a:r>
          </a:p>
          <a:p>
            <a:r>
              <a:rPr lang="en-US" sz="1200" b="1" dirty="0"/>
              <a:t>e-Print: 2111.05675 [hep-</a:t>
            </a:r>
            <a:r>
              <a:rPr lang="en-US" sz="1200" b="1" dirty="0" err="1"/>
              <a:t>th</a:t>
            </a:r>
            <a:r>
              <a:rPr lang="en-US" sz="1200" b="1" dirty="0"/>
              <a:t>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46A36F-666D-3EB5-54BA-89CE6F66DB24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4AFD01-696B-35C3-7AA1-24D2C477B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40883E-B086-F329-4315-EC02F52F7BB0}"/>
              </a:ext>
            </a:extLst>
          </p:cNvPr>
          <p:cNvSpPr txBox="1"/>
          <p:nvPr/>
        </p:nvSpPr>
        <p:spPr>
          <a:xfrm>
            <a:off x="6300192" y="4355812"/>
            <a:ext cx="236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Ooguri</a:t>
            </a:r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, </a:t>
            </a:r>
            <a:r>
              <a:rPr lang="en-US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Vafa</a:t>
            </a:r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, ...</a:t>
            </a:r>
            <a:r>
              <a:rPr lang="en-US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Palti</a:t>
            </a:r>
            <a:endParaRPr lang="en-US" b="1" dirty="0">
              <a:solidFill>
                <a:srgbClr val="3C26E5"/>
              </a:solidFill>
              <a:latin typeface="Chalkboard SE" panose="03050602040202020205" pitchFamily="66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0D51F-7225-16F3-52B8-C9DD96F4F5A7}"/>
              </a:ext>
            </a:extLst>
          </p:cNvPr>
          <p:cNvSpPr txBox="1"/>
          <p:nvPr/>
        </p:nvSpPr>
        <p:spPr>
          <a:xfrm>
            <a:off x="2070190" y="5744289"/>
            <a:ext cx="31802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halkboard SE" panose="03050602040202020205" pitchFamily="66" charset="77"/>
              </a:rPr>
              <a:t>Trapped inflation scenarios</a:t>
            </a:r>
          </a:p>
          <a:p>
            <a:r>
              <a:rPr lang="en-US" b="1" dirty="0">
                <a:solidFill>
                  <a:srgbClr val="C00000"/>
                </a:solidFill>
                <a:latin typeface="Chalkboard SE" panose="03050602040202020205" pitchFamily="66" charset="77"/>
              </a:rPr>
              <a:t>(moduli production @ </a:t>
            </a:r>
          </a:p>
          <a:p>
            <a:r>
              <a:rPr lang="en-US" b="1" dirty="0">
                <a:solidFill>
                  <a:srgbClr val="C00000"/>
                </a:solidFill>
                <a:latin typeface="Chalkboard SE" panose="03050602040202020205" pitchFamily="66" charset="77"/>
              </a:rPr>
              <a:t>enhanced symmetry points)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72ABF04E-2B40-DB41-91C3-B77BA81DAEE5}"/>
              </a:ext>
            </a:extLst>
          </p:cNvPr>
          <p:cNvSpPr/>
          <p:nvPr/>
        </p:nvSpPr>
        <p:spPr>
          <a:xfrm>
            <a:off x="5220072" y="6021288"/>
            <a:ext cx="776270" cy="369332"/>
          </a:xfrm>
          <a:prstGeom prst="lef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261F8-CAD3-63EF-C037-58F6FFB99916}"/>
              </a:ext>
            </a:extLst>
          </p:cNvPr>
          <p:cNvSpPr txBox="1"/>
          <p:nvPr/>
        </p:nvSpPr>
        <p:spPr>
          <a:xfrm>
            <a:off x="5940152" y="5589240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3C26E5"/>
                </a:solidFill>
              </a:rPr>
              <a:t>{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64C30-BCBD-D0E5-2C27-20A58EBF8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449" y="4077072"/>
            <a:ext cx="4356695" cy="1593306"/>
          </a:xfrm>
          <a:prstGeom prst="rect">
            <a:avLst/>
          </a:prstGeom>
          <a:ln w="44450">
            <a:solidFill>
              <a:srgbClr val="3C26E5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6AA648-E5F9-52AB-BAAE-6BE34BCDF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504" y="4174124"/>
            <a:ext cx="1156857" cy="333332"/>
          </a:xfrm>
          <a:prstGeom prst="rect">
            <a:avLst/>
          </a:prstGeom>
          <a:ln w="38100">
            <a:solidFill>
              <a:srgbClr val="FF006B"/>
            </a:solidFill>
          </a:ln>
        </p:spPr>
      </p:pic>
    </p:spTree>
    <p:extLst>
      <p:ext uri="{BB962C8B-B14F-4D97-AF65-F5344CB8AC3E}">
        <p14:creationId xmlns:p14="http://schemas.microsoft.com/office/powerpoint/2010/main" val="15509403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EA56048-8964-9A25-1A81-ADB0C599B9D4}"/>
              </a:ext>
            </a:extLst>
          </p:cNvPr>
          <p:cNvSpPr txBox="1"/>
          <p:nvPr/>
        </p:nvSpPr>
        <p:spPr>
          <a:xfrm>
            <a:off x="1707204" y="116632"/>
            <a:ext cx="3528531" cy="338554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F75B98-0E0F-A70A-8748-A6CDF2420B65}"/>
              </a:ext>
            </a:extLst>
          </p:cNvPr>
          <p:cNvSpPr txBox="1"/>
          <p:nvPr/>
        </p:nvSpPr>
        <p:spPr>
          <a:xfrm>
            <a:off x="6521064" y="208964"/>
            <a:ext cx="2515432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NEM, Universe 7 (2021) 12, 480, </a:t>
            </a:r>
          </a:p>
          <a:p>
            <a:r>
              <a:rPr lang="en-US" sz="1200" b="1" dirty="0"/>
              <a:t>e-Print: 2111.05675 [hep-</a:t>
            </a:r>
            <a:r>
              <a:rPr lang="en-US" sz="1200" b="1" dirty="0" err="1"/>
              <a:t>th</a:t>
            </a:r>
            <a:r>
              <a:rPr lang="en-US" sz="1200" b="1" dirty="0"/>
              <a:t>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46A36F-666D-3EB5-54BA-89CE6F66DB24}"/>
              </a:ext>
            </a:extLst>
          </p:cNvPr>
          <p:cNvSpPr txBox="1"/>
          <p:nvPr/>
        </p:nvSpPr>
        <p:spPr>
          <a:xfrm>
            <a:off x="395536" y="1412776"/>
            <a:ext cx="847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                                                   =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4AFD01-696B-35C3-7AA1-24D2C477B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F917BF-360B-30D0-F17C-BCFF0F97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9" r="29658"/>
          <a:stretch/>
        </p:blipFill>
        <p:spPr>
          <a:xfrm>
            <a:off x="5220073" y="1916832"/>
            <a:ext cx="3816423" cy="59114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72F906-442D-5142-DEC4-5F27AA4A03D7}"/>
              </a:ext>
            </a:extLst>
          </p:cNvPr>
          <p:cNvCxnSpPr>
            <a:cxnSpLocks/>
          </p:cNvCxnSpPr>
          <p:nvPr/>
        </p:nvCxnSpPr>
        <p:spPr>
          <a:xfrm flipV="1">
            <a:off x="7382735" y="2417647"/>
            <a:ext cx="792089" cy="6945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53D06BE-36D0-4331-A6B3-7793B7A88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301" y="3211251"/>
            <a:ext cx="2978523" cy="8034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48462F-AEA8-668F-5F25-CC9A8E699F33}"/>
              </a:ext>
            </a:extLst>
          </p:cNvPr>
          <p:cNvSpPr txBox="1"/>
          <p:nvPr/>
        </p:nvSpPr>
        <p:spPr>
          <a:xfrm>
            <a:off x="6286306" y="4714111"/>
            <a:ext cx="2706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Distance-swampland</a:t>
            </a:r>
          </a:p>
          <a:p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conjectures </a:t>
            </a:r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avoided </a:t>
            </a:r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D0B584-4D6E-B958-2782-815E93AA6A07}"/>
              </a:ext>
            </a:extLst>
          </p:cNvPr>
          <p:cNvSpPr txBox="1"/>
          <p:nvPr/>
        </p:nvSpPr>
        <p:spPr>
          <a:xfrm>
            <a:off x="432035" y="104344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26E5"/>
                </a:solidFill>
                <a:latin typeface="Chalkduster" panose="03050602040202020205" pitchFamily="66" charset="77"/>
              </a:rPr>
              <a:t>BUT....</a:t>
            </a:r>
          </a:p>
        </p:txBody>
      </p:sp>
      <p:pic>
        <p:nvPicPr>
          <p:cNvPr id="11" name="Picture 2" descr="OTHER DANGER SIGN Logo Vector (.AI) Free Download">
            <a:extLst>
              <a:ext uri="{FF2B5EF4-FFF2-40B4-BE49-F238E27FC236}">
                <a16:creationId xmlns:a16="http://schemas.microsoft.com/office/drawing/2014/main" id="{68EADD89-1BA4-B976-85B9-CF7BFD58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955" y="4947060"/>
            <a:ext cx="950351" cy="82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3424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610414" cy="369332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Gravitational Anomaly Condensates 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Dynamical Inflation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0192" y="836712"/>
            <a:ext cx="2519477" cy="369332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Basilakos</a:t>
            </a:r>
            <a:r>
              <a:rPr lang="en-US" b="1" dirty="0"/>
              <a:t>, NEM, Sola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19624"/>
            <a:ext cx="6248400" cy="69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8304" y="1375608"/>
            <a:ext cx="157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Positive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Cosmological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Constant-like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3211128"/>
            <a:ext cx="8748464" cy="5407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996952"/>
            <a:ext cx="8856984" cy="914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80112" y="1988840"/>
            <a:ext cx="1095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halkboard SE Regular"/>
                <a:cs typeface="Chalkboard SE Regular"/>
              </a:rPr>
              <a:t>e-</a:t>
            </a:r>
            <a:r>
              <a:rPr lang="en-US" sz="1600" dirty="0" err="1">
                <a:solidFill>
                  <a:srgbClr val="0000FF"/>
                </a:solidFill>
                <a:latin typeface="Chalkboard SE Regular"/>
                <a:cs typeface="Chalkboard SE Regular"/>
              </a:rPr>
              <a:t>foldings</a:t>
            </a:r>
            <a:endParaRPr lang="en-US" sz="16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30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2876447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610414" cy="369332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Gravitational Anomaly Condensates 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Dynamical Inflation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0192" y="836712"/>
            <a:ext cx="2519477" cy="369332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Basilakos</a:t>
            </a:r>
            <a:r>
              <a:rPr lang="en-US" b="1" dirty="0"/>
              <a:t>, NEM, Sola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19624"/>
            <a:ext cx="6248400" cy="69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8304" y="1375608"/>
            <a:ext cx="157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Positive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Cosmological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Constant-like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3211128"/>
            <a:ext cx="8748464" cy="5407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996952"/>
            <a:ext cx="8856984" cy="914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672567" y="3858200"/>
            <a:ext cx="2808626" cy="24928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7912">
            <a:off x="1137052" y="4141089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30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4026804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610414" cy="369332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Gravitational Anomaly Condensates 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Dynamical Inflation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9260" y="836712"/>
            <a:ext cx="1313180" cy="369332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NEM, Sola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19624"/>
            <a:ext cx="6248400" cy="69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8304" y="1375608"/>
            <a:ext cx="157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Positive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Cosmological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Constant-like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3211128"/>
            <a:ext cx="8748464" cy="5407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996952"/>
            <a:ext cx="8856984" cy="914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672567" y="3858200"/>
            <a:ext cx="2808626" cy="24928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7912">
            <a:off x="1137052" y="4141089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24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E2414-1136-AE49-A762-E76FCB1C0199}"/>
              </a:ext>
            </a:extLst>
          </p:cNvPr>
          <p:cNvSpPr txBox="1"/>
          <p:nvPr/>
        </p:nvSpPr>
        <p:spPr>
          <a:xfrm>
            <a:off x="3563888" y="4005064"/>
            <a:ext cx="54591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halkboard SE" panose="03050602040202020205" pitchFamily="66" charset="77"/>
              </a:rPr>
              <a:t>Equation of state :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GB" b="1" dirty="0">
                <a:solidFill>
                  <a:srgbClr val="FF006B"/>
                </a:solidFill>
                <a:latin typeface="Chalkboard SE" panose="03050602040202020205" pitchFamily="66" charset="77"/>
              </a:rPr>
              <a:t>0 &gt; </a:t>
            </a:r>
            <a:r>
              <a:rPr lang="el-GR" b="1" dirty="0">
                <a:latin typeface="Chalkboard SE" panose="03050602040202020205" pitchFamily="66" charset="77"/>
              </a:rPr>
              <a:t>ρ</a:t>
            </a:r>
            <a:r>
              <a:rPr lang="en-GB" b="1" baseline="-25000" dirty="0">
                <a:latin typeface="Chalkboard SE" panose="03050602040202020205" pitchFamily="66" charset="77"/>
              </a:rPr>
              <a:t>b </a:t>
            </a:r>
            <a:r>
              <a:rPr lang="en-GB" b="1" dirty="0">
                <a:latin typeface="Chalkboard SE" panose="03050602040202020205" pitchFamily="66" charset="77"/>
              </a:rPr>
              <a:t>+ </a:t>
            </a:r>
            <a:r>
              <a:rPr lang="el-GR" b="1" dirty="0">
                <a:latin typeface="Chalkboard SE" panose="03050602040202020205" pitchFamily="66" charset="77"/>
              </a:rPr>
              <a:t>ρ</a:t>
            </a:r>
            <a:r>
              <a:rPr lang="en-GB" b="1" baseline="-25000" dirty="0" err="1">
                <a:latin typeface="Chalkboard SE" panose="03050602040202020205" pitchFamily="66" charset="77"/>
              </a:rPr>
              <a:t>gCS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n-GB" b="1" dirty="0">
                <a:latin typeface="Chalkboard SE" panose="03050602040202020205" pitchFamily="66" charset="77"/>
              </a:rPr>
              <a:t>= - (p</a:t>
            </a:r>
            <a:r>
              <a:rPr lang="en-GB" b="1" baseline="-25000" dirty="0">
                <a:latin typeface="Chalkboard SE" panose="03050602040202020205" pitchFamily="66" charset="77"/>
              </a:rPr>
              <a:t>b </a:t>
            </a:r>
            <a:r>
              <a:rPr lang="en-GB" b="1" dirty="0">
                <a:latin typeface="Chalkboard SE" panose="03050602040202020205" pitchFamily="66" charset="77"/>
              </a:rPr>
              <a:t>+ </a:t>
            </a:r>
            <a:r>
              <a:rPr lang="en-GB" b="1" dirty="0" err="1">
                <a:latin typeface="Chalkboard SE" panose="03050602040202020205" pitchFamily="66" charset="77"/>
              </a:rPr>
              <a:t>p</a:t>
            </a:r>
            <a:r>
              <a:rPr lang="en-GB" b="1" baseline="-25000" dirty="0" err="1">
                <a:latin typeface="Chalkboard SE" panose="03050602040202020205" pitchFamily="66" charset="77"/>
              </a:rPr>
              <a:t>gCS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n-GB" b="1" dirty="0">
                <a:latin typeface="Chalkboard SE" panose="03050602040202020205" pitchFamily="66" charset="77"/>
              </a:rPr>
              <a:t>)</a:t>
            </a:r>
            <a:r>
              <a:rPr lang="el-GR" b="1" dirty="0">
                <a:latin typeface="Chalkboard SE" panose="03050602040202020205" pitchFamily="66" charset="77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cf. phantom ``matter’’</a:t>
            </a:r>
            <a:endParaRPr lang="en-GB" b="1" dirty="0">
              <a:latin typeface="Chalkboard SE" panose="03050602040202020205" pitchFamily="66" charset="77"/>
            </a:endParaRPr>
          </a:p>
          <a:p>
            <a:endParaRPr lang="en-GB" b="1" baseline="-25000" dirty="0">
              <a:latin typeface="Chalkboard SE" panose="03050602040202020205" pitchFamily="66" charset="77"/>
            </a:endParaRPr>
          </a:p>
          <a:p>
            <a:r>
              <a:rPr lang="en-GB" b="1" dirty="0">
                <a:latin typeface="Chalkboard SE" panose="03050602040202020205" pitchFamily="66" charset="77"/>
              </a:rPr>
              <a:t>0 &lt; </a:t>
            </a:r>
            <a:r>
              <a:rPr lang="el-GR" b="1" dirty="0" err="1">
                <a:latin typeface="Chalkboard SE" panose="03050602040202020205" pitchFamily="66" charset="77"/>
              </a:rPr>
              <a:t>ρ</a:t>
            </a:r>
            <a:r>
              <a:rPr lang="el-GR" b="1" baseline="-25000" dirty="0" err="1">
                <a:latin typeface="Chalkboard SE" panose="03050602040202020205" pitchFamily="66" charset="77"/>
              </a:rPr>
              <a:t>Λ</a:t>
            </a:r>
            <a:r>
              <a:rPr lang="el-GR" b="1" dirty="0">
                <a:latin typeface="Chalkboard SE" panose="03050602040202020205" pitchFamily="66" charset="77"/>
              </a:rPr>
              <a:t> </a:t>
            </a:r>
            <a:r>
              <a:rPr lang="en-GB" b="1" dirty="0">
                <a:latin typeface="Chalkboard SE" panose="03050602040202020205" pitchFamily="66" charset="77"/>
              </a:rPr>
              <a:t>= -p</a:t>
            </a:r>
            <a:r>
              <a:rPr lang="el-GR" b="1" baseline="-25000" dirty="0">
                <a:latin typeface="Chalkboard SE" panose="03050602040202020205" pitchFamily="66" charset="77"/>
              </a:rPr>
              <a:t>Λ 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l-GR" b="1" baseline="-25000" dirty="0">
                <a:latin typeface="Chalkboard SE" panose="03050602040202020205" pitchFamily="66" charset="77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Chalkboard SE" panose="03050602040202020205" pitchFamily="66" charset="77"/>
                <a:sym typeface="Wingdings" pitchFamily="2" charset="2"/>
              </a:rPr>
              <a:t></a:t>
            </a:r>
            <a:r>
              <a:rPr lang="el-GR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halkboard SE" panose="03050602040202020205" pitchFamily="66" charset="77"/>
              </a:rPr>
              <a:t>dominates</a:t>
            </a:r>
            <a:r>
              <a:rPr lang="es-ES" b="1" dirty="0">
                <a:solidFill>
                  <a:srgbClr val="C00000"/>
                </a:solidFill>
                <a:latin typeface="Chalkboard SE" panose="03050602040202020205" pitchFamily="66" charset="77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Chalkboard SE" panose="03050602040202020205" pitchFamily="66" charset="77"/>
                <a:sym typeface="Wingdings" pitchFamily="2" charset="2"/>
              </a:rPr>
              <a:t></a:t>
            </a:r>
            <a:r>
              <a:rPr lang="el-GR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</a:t>
            </a:r>
          </a:p>
          <a:p>
            <a:endParaRPr lang="el-GR" sz="2400" b="1" dirty="0">
              <a:solidFill>
                <a:srgbClr val="C00000"/>
              </a:solidFill>
              <a:latin typeface="Chalkboard SE" panose="03050602040202020205" pitchFamily="66" charset="77"/>
            </a:endParaRPr>
          </a:p>
          <a:p>
            <a:r>
              <a:rPr lang="el-GR" b="1" dirty="0">
                <a:latin typeface="Chalkboard SE" panose="03050602040202020205" pitchFamily="66" charset="77"/>
              </a:rPr>
              <a:t> </a:t>
            </a:r>
            <a:r>
              <a:rPr lang="el-GR" b="1" dirty="0">
                <a:solidFill>
                  <a:srgbClr val="3C26E5"/>
                </a:solidFill>
                <a:latin typeface="Chalkboard SE" panose="03050602040202020205" pitchFamily="66" charset="77"/>
              </a:rPr>
              <a:t>0 &lt;</a:t>
            </a:r>
            <a:r>
              <a:rPr lang="el-GR" b="1" dirty="0">
                <a:latin typeface="Chalkboard SE" panose="03050602040202020205" pitchFamily="66" charset="77"/>
              </a:rPr>
              <a:t> ρ</a:t>
            </a:r>
            <a:r>
              <a:rPr lang="en-GB" b="1" baseline="-25000" dirty="0">
                <a:latin typeface="Chalkboard SE" panose="03050602040202020205" pitchFamily="66" charset="77"/>
              </a:rPr>
              <a:t>b </a:t>
            </a:r>
            <a:r>
              <a:rPr lang="en-GB" b="1" dirty="0">
                <a:latin typeface="Chalkboard SE" panose="03050602040202020205" pitchFamily="66" charset="77"/>
              </a:rPr>
              <a:t>+ </a:t>
            </a:r>
            <a:r>
              <a:rPr lang="el-GR" b="1" dirty="0">
                <a:latin typeface="Chalkboard SE" panose="03050602040202020205" pitchFamily="66" charset="77"/>
              </a:rPr>
              <a:t>ρ</a:t>
            </a:r>
            <a:r>
              <a:rPr lang="en-GB" b="1" baseline="-25000" dirty="0" err="1">
                <a:latin typeface="Chalkboard SE" panose="03050602040202020205" pitchFamily="66" charset="77"/>
              </a:rPr>
              <a:t>gCS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l-GR" b="1" dirty="0">
                <a:latin typeface="Chalkboard SE" panose="03050602040202020205" pitchFamily="66" charset="77"/>
              </a:rPr>
              <a:t>+ </a:t>
            </a:r>
            <a:r>
              <a:rPr lang="el-GR" b="1" dirty="0" err="1">
                <a:latin typeface="Chalkboard SE" panose="03050602040202020205" pitchFamily="66" charset="77"/>
              </a:rPr>
              <a:t>ρ</a:t>
            </a:r>
            <a:r>
              <a:rPr lang="el-GR" b="1" baseline="-25000" dirty="0" err="1">
                <a:latin typeface="Chalkboard SE" panose="03050602040202020205" pitchFamily="66" charset="77"/>
              </a:rPr>
              <a:t>Λ</a:t>
            </a:r>
            <a:r>
              <a:rPr lang="el-GR" b="1" dirty="0">
                <a:latin typeface="Chalkboard SE" panose="03050602040202020205" pitchFamily="66" charset="77"/>
              </a:rPr>
              <a:t> </a:t>
            </a:r>
            <a:r>
              <a:rPr lang="en-GB" b="1" dirty="0">
                <a:latin typeface="Chalkboard SE" panose="03050602040202020205" pitchFamily="66" charset="77"/>
              </a:rPr>
              <a:t>= - (p</a:t>
            </a:r>
            <a:r>
              <a:rPr lang="en-GB" b="1" baseline="-25000" dirty="0">
                <a:latin typeface="Chalkboard SE" panose="03050602040202020205" pitchFamily="66" charset="77"/>
              </a:rPr>
              <a:t>b </a:t>
            </a:r>
            <a:r>
              <a:rPr lang="en-GB" b="1" dirty="0">
                <a:latin typeface="Chalkboard SE" panose="03050602040202020205" pitchFamily="66" charset="77"/>
              </a:rPr>
              <a:t>+ </a:t>
            </a:r>
            <a:r>
              <a:rPr lang="en-GB" b="1" dirty="0" err="1">
                <a:latin typeface="Chalkboard SE" panose="03050602040202020205" pitchFamily="66" charset="77"/>
              </a:rPr>
              <a:t>p</a:t>
            </a:r>
            <a:r>
              <a:rPr lang="en-GB" b="1" baseline="-25000" dirty="0" err="1">
                <a:latin typeface="Chalkboard SE" panose="03050602040202020205" pitchFamily="66" charset="77"/>
              </a:rPr>
              <a:t>gCS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l-GR" b="1" baseline="-25000" dirty="0">
                <a:latin typeface="Chalkboard SE" panose="03050602040202020205" pitchFamily="66" charset="77"/>
              </a:rPr>
              <a:t> </a:t>
            </a:r>
            <a:r>
              <a:rPr lang="el-GR" b="1" dirty="0">
                <a:latin typeface="Chalkboard SE" panose="03050602040202020205" pitchFamily="66" charset="77"/>
              </a:rPr>
              <a:t>+ </a:t>
            </a:r>
            <a:r>
              <a:rPr lang="en-GB" b="1" dirty="0">
                <a:latin typeface="Chalkboard SE" panose="03050602040202020205" pitchFamily="66" charset="77"/>
              </a:rPr>
              <a:t>p</a:t>
            </a:r>
            <a:r>
              <a:rPr lang="el-GR" b="1" baseline="-25000" dirty="0">
                <a:latin typeface="Chalkboard SE" panose="03050602040202020205" pitchFamily="66" charset="77"/>
              </a:rPr>
              <a:t>Λ</a:t>
            </a:r>
            <a:r>
              <a:rPr lang="en-GB" b="1" dirty="0">
                <a:latin typeface="Chalkboard SE" panose="03050602040202020205" pitchFamily="66" charset="77"/>
              </a:rPr>
              <a:t>) </a:t>
            </a:r>
            <a:r>
              <a:rPr lang="en-GB" b="1" dirty="0">
                <a:solidFill>
                  <a:srgbClr val="FF0000"/>
                </a:solidFill>
                <a:latin typeface="Chalkboard SE" panose="03050602040202020205" pitchFamily="66" charset="77"/>
              </a:rPr>
              <a:t>true RVM</a:t>
            </a:r>
          </a:p>
          <a:p>
            <a:r>
              <a:rPr lang="en-GB" b="1" dirty="0">
                <a:solidFill>
                  <a:srgbClr val="FF0000"/>
                </a:solidFill>
                <a:latin typeface="Chalkboard SE" panose="03050602040202020205" pitchFamily="66" charset="77"/>
              </a:rPr>
              <a:t>                                            vacuum</a:t>
            </a:r>
            <a:endParaRPr lang="en-GB" b="1" dirty="0">
              <a:latin typeface="Chalkboard SE" panose="03050602040202020205" pitchFamily="66" charset="77"/>
            </a:endParaRPr>
          </a:p>
          <a:p>
            <a:endParaRPr lang="en-US" b="1" dirty="0">
              <a:latin typeface="Chalkboard SE" panose="03050602040202020205" pitchFamily="66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AD60437-4CC6-7C45-AC64-41BCA1901268}"/>
              </a:ext>
            </a:extLst>
          </p:cNvPr>
          <p:cNvSpPr/>
          <p:nvPr/>
        </p:nvSpPr>
        <p:spPr>
          <a:xfrm>
            <a:off x="3563888" y="5589240"/>
            <a:ext cx="5459187" cy="1008112"/>
          </a:xfrm>
          <a:prstGeom prst="roundRect">
            <a:avLst/>
          </a:prstGeom>
          <a:noFill/>
          <a:ln w="60325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49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78BB6-0707-DB49-9BFF-1F2BC6C48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54" t="20031" r="23142" b="14344"/>
          <a:stretch/>
        </p:blipFill>
        <p:spPr>
          <a:xfrm>
            <a:off x="5371303" y="548680"/>
            <a:ext cx="3521177" cy="2448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821FD-66A4-5845-9552-2B1C03496F79}"/>
              </a:ext>
            </a:extLst>
          </p:cNvPr>
          <p:cNvSpPr txBox="1"/>
          <p:nvPr/>
        </p:nvSpPr>
        <p:spPr>
          <a:xfrm>
            <a:off x="5508104" y="769928"/>
            <a:ext cx="3384376" cy="193899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Microscopic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understanding of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Matter/Antimatter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asymmetry </a:t>
            </a: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in the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Universe?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board SE" panose="03050602040202020205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95D15-2A05-4844-8EE3-7B5AF2798330}"/>
              </a:ext>
            </a:extLst>
          </p:cNvPr>
          <p:cNvSpPr txBox="1"/>
          <p:nvPr/>
        </p:nvSpPr>
        <p:spPr>
          <a:xfrm>
            <a:off x="251520" y="1052736"/>
            <a:ext cx="86739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Baryon density in the Universe:</a:t>
            </a:r>
          </a:p>
          <a:p>
            <a:endParaRPr lang="en-US" sz="2400" dirty="0"/>
          </a:p>
          <a:p>
            <a:r>
              <a:rPr lang="en-US" sz="2400" b="1" dirty="0"/>
              <a:t>From CMB (Planck 2018 data)</a:t>
            </a:r>
          </a:p>
          <a:p>
            <a:r>
              <a:rPr lang="el-GR" sz="2800" dirty="0"/>
              <a:t>Ω</a:t>
            </a:r>
            <a:r>
              <a:rPr lang="en-GB" sz="2800" i="1" baseline="-25000" dirty="0"/>
              <a:t>b </a:t>
            </a:r>
            <a:r>
              <a:rPr lang="en-GB" sz="2800" i="1" dirty="0"/>
              <a:t>h</a:t>
            </a:r>
            <a:r>
              <a:rPr lang="en-GB" sz="2800" baseline="30000" dirty="0"/>
              <a:t>2</a:t>
            </a:r>
            <a:r>
              <a:rPr lang="en-GB" sz="2800" dirty="0"/>
              <a:t>=0.0224±0.0001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From Big Bang Nucleosynthesis </a:t>
            </a:r>
          </a:p>
          <a:p>
            <a:r>
              <a:rPr lang="el-GR" sz="2800" dirty="0"/>
              <a:t>Ω</a:t>
            </a:r>
            <a:r>
              <a:rPr lang="en-GB" sz="2800" i="1" baseline="-25000" dirty="0"/>
              <a:t>b  </a:t>
            </a:r>
            <a:r>
              <a:rPr lang="en-GB" sz="2800" i="1" dirty="0"/>
              <a:t>h</a:t>
            </a:r>
            <a:r>
              <a:rPr lang="en-GB" sz="2800" baseline="30000" dirty="0"/>
              <a:t>2</a:t>
            </a:r>
            <a:r>
              <a:rPr lang="en-GB" sz="2800" dirty="0"/>
              <a:t>=0.0214±0.002</a:t>
            </a:r>
          </a:p>
          <a:p>
            <a:endParaRPr lang="en-US" b="1" dirty="0"/>
          </a:p>
          <a:p>
            <a:r>
              <a:rPr lang="en-US" sz="2400" b="1" dirty="0"/>
              <a:t>Baryon vs anti-baryon densities The Baryon Asymmetry 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</p:txBody>
      </p: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4655EDB2-D5A7-4F4B-B1FA-C935CA2E6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9160"/>
            <a:ext cx="6228185" cy="702288"/>
          </a:xfrm>
          <a:prstGeom prst="rect">
            <a:avLst/>
          </a:prstGeom>
          <a:ln w="38100">
            <a:noFill/>
          </a:ln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4A282DFD-16DA-D949-B1BD-14409D1CB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256" y="5013176"/>
            <a:ext cx="123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cs typeface="Arial" charset="0"/>
              </a:rPr>
              <a:t>T &gt; 1 </a:t>
            </a:r>
            <a:r>
              <a:rPr lang="en-GB" dirty="0" err="1">
                <a:cs typeface="Arial" charset="0"/>
              </a:rPr>
              <a:t>GeV</a:t>
            </a:r>
            <a:endParaRPr lang="en-GB" dirty="0">
              <a:cs typeface="Arial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B52FB7-DFF7-CE48-AF41-96F276060326}"/>
              </a:ext>
            </a:extLst>
          </p:cNvPr>
          <p:cNvSpPr/>
          <p:nvPr/>
        </p:nvSpPr>
        <p:spPr>
          <a:xfrm>
            <a:off x="323528" y="4725144"/>
            <a:ext cx="6408712" cy="93610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9BF0F-C694-0049-BE5D-37C628433A86}"/>
              </a:ext>
            </a:extLst>
          </p:cNvPr>
          <p:cNvSpPr txBox="1"/>
          <p:nvPr/>
        </p:nvSpPr>
        <p:spPr>
          <a:xfrm>
            <a:off x="1892792" y="6026224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s = entropy density </a:t>
            </a:r>
          </a:p>
          <a:p>
            <a:pPr algn="ctr"/>
            <a:r>
              <a:rPr lang="en-US" i="1" dirty="0"/>
              <a:t>      of Universe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4BE97F2-317E-7A47-9348-8EEA2D15C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663"/>
            <a:ext cx="4752528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ctograma en rollo ISO 7010 Peligro general - W001">
            <a:extLst>
              <a:ext uri="{FF2B5EF4-FFF2-40B4-BE49-F238E27FC236}">
                <a16:creationId xmlns:a16="http://schemas.microsoft.com/office/drawing/2014/main" id="{3A35BE41-F5C7-5049-97F7-DE29AF45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92815"/>
            <a:ext cx="735438" cy="6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3502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610414" cy="369332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Gravitational Anomaly Condensates 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Dynamical Inflation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9260" y="836712"/>
            <a:ext cx="1313180" cy="369332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NEM, Sola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19624"/>
            <a:ext cx="6248400" cy="69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8304" y="1375608"/>
            <a:ext cx="157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Positive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Cosmological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Constant-like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3211128"/>
            <a:ext cx="8748464" cy="5407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996952"/>
            <a:ext cx="8856984" cy="914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672567" y="3858200"/>
            <a:ext cx="2808626" cy="24928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7912">
            <a:off x="1137052" y="4141089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24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E2414-1136-AE49-A762-E76FCB1C0199}"/>
              </a:ext>
            </a:extLst>
          </p:cNvPr>
          <p:cNvSpPr txBox="1"/>
          <p:nvPr/>
        </p:nvSpPr>
        <p:spPr>
          <a:xfrm>
            <a:off x="3563888" y="4005064"/>
            <a:ext cx="54591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halkboard SE" panose="03050602040202020205" pitchFamily="66" charset="77"/>
              </a:rPr>
              <a:t>Equation of state :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GB" b="1" dirty="0">
                <a:solidFill>
                  <a:srgbClr val="FF006B"/>
                </a:solidFill>
                <a:latin typeface="Chalkboard SE" panose="03050602040202020205" pitchFamily="66" charset="77"/>
              </a:rPr>
              <a:t>0 &gt; </a:t>
            </a:r>
            <a:r>
              <a:rPr lang="el-GR" b="1" dirty="0">
                <a:latin typeface="Chalkboard SE" panose="03050602040202020205" pitchFamily="66" charset="77"/>
              </a:rPr>
              <a:t>ρ</a:t>
            </a:r>
            <a:r>
              <a:rPr lang="en-GB" b="1" baseline="-25000" dirty="0">
                <a:latin typeface="Chalkboard SE" panose="03050602040202020205" pitchFamily="66" charset="77"/>
              </a:rPr>
              <a:t>b </a:t>
            </a:r>
            <a:r>
              <a:rPr lang="en-GB" b="1" dirty="0">
                <a:latin typeface="Chalkboard SE" panose="03050602040202020205" pitchFamily="66" charset="77"/>
              </a:rPr>
              <a:t>+ </a:t>
            </a:r>
            <a:r>
              <a:rPr lang="el-GR" b="1" dirty="0">
                <a:latin typeface="Chalkboard SE" panose="03050602040202020205" pitchFamily="66" charset="77"/>
              </a:rPr>
              <a:t>ρ</a:t>
            </a:r>
            <a:r>
              <a:rPr lang="en-GB" b="1" baseline="-25000" dirty="0" err="1">
                <a:latin typeface="Chalkboard SE" panose="03050602040202020205" pitchFamily="66" charset="77"/>
              </a:rPr>
              <a:t>gCS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n-GB" b="1" dirty="0">
                <a:latin typeface="Chalkboard SE" panose="03050602040202020205" pitchFamily="66" charset="77"/>
              </a:rPr>
              <a:t>= - (p</a:t>
            </a:r>
            <a:r>
              <a:rPr lang="en-GB" b="1" baseline="-25000" dirty="0">
                <a:latin typeface="Chalkboard SE" panose="03050602040202020205" pitchFamily="66" charset="77"/>
              </a:rPr>
              <a:t>b </a:t>
            </a:r>
            <a:r>
              <a:rPr lang="en-GB" b="1" dirty="0">
                <a:latin typeface="Chalkboard SE" panose="03050602040202020205" pitchFamily="66" charset="77"/>
              </a:rPr>
              <a:t>+ </a:t>
            </a:r>
            <a:r>
              <a:rPr lang="en-GB" b="1" dirty="0" err="1">
                <a:latin typeface="Chalkboard SE" panose="03050602040202020205" pitchFamily="66" charset="77"/>
              </a:rPr>
              <a:t>p</a:t>
            </a:r>
            <a:r>
              <a:rPr lang="en-GB" b="1" baseline="-25000" dirty="0" err="1">
                <a:latin typeface="Chalkboard SE" panose="03050602040202020205" pitchFamily="66" charset="77"/>
              </a:rPr>
              <a:t>gCS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n-GB" b="1" dirty="0">
                <a:latin typeface="Chalkboard SE" panose="03050602040202020205" pitchFamily="66" charset="77"/>
              </a:rPr>
              <a:t>)</a:t>
            </a:r>
            <a:r>
              <a:rPr lang="el-GR" b="1" dirty="0">
                <a:latin typeface="Chalkboard SE" panose="03050602040202020205" pitchFamily="66" charset="77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cf. phantom ``matter’’</a:t>
            </a:r>
            <a:endParaRPr lang="en-GB" b="1" dirty="0">
              <a:latin typeface="Chalkboard SE" panose="03050602040202020205" pitchFamily="66" charset="77"/>
            </a:endParaRPr>
          </a:p>
          <a:p>
            <a:endParaRPr lang="en-GB" b="1" baseline="-25000" dirty="0">
              <a:latin typeface="Chalkboard SE" panose="03050602040202020205" pitchFamily="66" charset="77"/>
            </a:endParaRPr>
          </a:p>
          <a:p>
            <a:r>
              <a:rPr lang="en-GB" b="1" dirty="0">
                <a:latin typeface="Chalkboard SE" panose="03050602040202020205" pitchFamily="66" charset="77"/>
              </a:rPr>
              <a:t>0 &lt; </a:t>
            </a:r>
            <a:r>
              <a:rPr lang="el-GR" b="1" dirty="0" err="1">
                <a:latin typeface="Chalkboard SE" panose="03050602040202020205" pitchFamily="66" charset="77"/>
              </a:rPr>
              <a:t>ρ</a:t>
            </a:r>
            <a:r>
              <a:rPr lang="el-GR" b="1" baseline="-25000" dirty="0" err="1">
                <a:latin typeface="Chalkboard SE" panose="03050602040202020205" pitchFamily="66" charset="77"/>
              </a:rPr>
              <a:t>Λ</a:t>
            </a:r>
            <a:r>
              <a:rPr lang="el-GR" b="1" dirty="0">
                <a:latin typeface="Chalkboard SE" panose="03050602040202020205" pitchFamily="66" charset="77"/>
              </a:rPr>
              <a:t> </a:t>
            </a:r>
            <a:r>
              <a:rPr lang="en-GB" b="1" dirty="0">
                <a:latin typeface="Chalkboard SE" panose="03050602040202020205" pitchFamily="66" charset="77"/>
              </a:rPr>
              <a:t>= -p</a:t>
            </a:r>
            <a:r>
              <a:rPr lang="el-GR" b="1" baseline="-25000" dirty="0">
                <a:latin typeface="Chalkboard SE" panose="03050602040202020205" pitchFamily="66" charset="77"/>
              </a:rPr>
              <a:t>Λ 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l-GR" b="1" baseline="-25000" dirty="0">
                <a:latin typeface="Chalkboard SE" panose="03050602040202020205" pitchFamily="66" charset="77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Chalkboard SE" panose="03050602040202020205" pitchFamily="66" charset="77"/>
                <a:sym typeface="Wingdings" pitchFamily="2" charset="2"/>
              </a:rPr>
              <a:t></a:t>
            </a:r>
            <a:r>
              <a:rPr lang="el-GR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halkboard SE" panose="03050602040202020205" pitchFamily="66" charset="77"/>
              </a:rPr>
              <a:t>dominates</a:t>
            </a:r>
            <a:r>
              <a:rPr lang="es-ES" b="1" dirty="0">
                <a:solidFill>
                  <a:srgbClr val="C00000"/>
                </a:solidFill>
                <a:latin typeface="Chalkboard SE" panose="03050602040202020205" pitchFamily="66" charset="77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Chalkboard SE" panose="03050602040202020205" pitchFamily="66" charset="77"/>
                <a:sym typeface="Wingdings" pitchFamily="2" charset="2"/>
              </a:rPr>
              <a:t></a:t>
            </a:r>
            <a:r>
              <a:rPr lang="el-GR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</a:t>
            </a:r>
          </a:p>
          <a:p>
            <a:endParaRPr lang="el-GR" sz="2400" b="1" dirty="0">
              <a:solidFill>
                <a:srgbClr val="C00000"/>
              </a:solidFill>
              <a:latin typeface="Chalkboard SE" panose="03050602040202020205" pitchFamily="66" charset="77"/>
            </a:endParaRPr>
          </a:p>
          <a:p>
            <a:r>
              <a:rPr lang="el-GR" b="1" dirty="0">
                <a:latin typeface="Chalkboard SE" panose="03050602040202020205" pitchFamily="66" charset="77"/>
              </a:rPr>
              <a:t> </a:t>
            </a:r>
            <a:r>
              <a:rPr lang="el-GR" b="1" dirty="0">
                <a:solidFill>
                  <a:srgbClr val="3C26E5"/>
                </a:solidFill>
                <a:latin typeface="Chalkboard SE" panose="03050602040202020205" pitchFamily="66" charset="77"/>
              </a:rPr>
              <a:t>0 &lt;</a:t>
            </a:r>
            <a:r>
              <a:rPr lang="el-GR" b="1" dirty="0">
                <a:latin typeface="Chalkboard SE" panose="03050602040202020205" pitchFamily="66" charset="77"/>
              </a:rPr>
              <a:t> ρ</a:t>
            </a:r>
            <a:r>
              <a:rPr lang="en-GB" b="1" baseline="-25000" dirty="0">
                <a:latin typeface="Chalkboard SE" panose="03050602040202020205" pitchFamily="66" charset="77"/>
              </a:rPr>
              <a:t>b </a:t>
            </a:r>
            <a:r>
              <a:rPr lang="en-GB" b="1" dirty="0">
                <a:latin typeface="Chalkboard SE" panose="03050602040202020205" pitchFamily="66" charset="77"/>
              </a:rPr>
              <a:t>+ </a:t>
            </a:r>
            <a:r>
              <a:rPr lang="el-GR" b="1" dirty="0">
                <a:latin typeface="Chalkboard SE" panose="03050602040202020205" pitchFamily="66" charset="77"/>
              </a:rPr>
              <a:t>ρ</a:t>
            </a:r>
            <a:r>
              <a:rPr lang="en-GB" b="1" baseline="-25000" dirty="0" err="1">
                <a:latin typeface="Chalkboard SE" panose="03050602040202020205" pitchFamily="66" charset="77"/>
              </a:rPr>
              <a:t>gCS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l-GR" b="1" dirty="0">
                <a:latin typeface="Chalkboard SE" panose="03050602040202020205" pitchFamily="66" charset="77"/>
              </a:rPr>
              <a:t>+ </a:t>
            </a:r>
            <a:r>
              <a:rPr lang="el-GR" b="1" dirty="0" err="1">
                <a:latin typeface="Chalkboard SE" panose="03050602040202020205" pitchFamily="66" charset="77"/>
              </a:rPr>
              <a:t>ρ</a:t>
            </a:r>
            <a:r>
              <a:rPr lang="el-GR" b="1" baseline="-25000" dirty="0" err="1">
                <a:latin typeface="Chalkboard SE" panose="03050602040202020205" pitchFamily="66" charset="77"/>
              </a:rPr>
              <a:t>Λ</a:t>
            </a:r>
            <a:r>
              <a:rPr lang="el-GR" b="1" dirty="0">
                <a:latin typeface="Chalkboard SE" panose="03050602040202020205" pitchFamily="66" charset="77"/>
              </a:rPr>
              <a:t> </a:t>
            </a:r>
            <a:r>
              <a:rPr lang="en-GB" b="1" dirty="0">
                <a:latin typeface="Chalkboard SE" panose="03050602040202020205" pitchFamily="66" charset="77"/>
              </a:rPr>
              <a:t>= - (p</a:t>
            </a:r>
            <a:r>
              <a:rPr lang="en-GB" b="1" baseline="-25000" dirty="0">
                <a:latin typeface="Chalkboard SE" panose="03050602040202020205" pitchFamily="66" charset="77"/>
              </a:rPr>
              <a:t>b </a:t>
            </a:r>
            <a:r>
              <a:rPr lang="en-GB" b="1" dirty="0">
                <a:latin typeface="Chalkboard SE" panose="03050602040202020205" pitchFamily="66" charset="77"/>
              </a:rPr>
              <a:t>+ </a:t>
            </a:r>
            <a:r>
              <a:rPr lang="en-GB" b="1" dirty="0" err="1">
                <a:latin typeface="Chalkboard SE" panose="03050602040202020205" pitchFamily="66" charset="77"/>
              </a:rPr>
              <a:t>p</a:t>
            </a:r>
            <a:r>
              <a:rPr lang="en-GB" b="1" baseline="-25000" dirty="0" err="1">
                <a:latin typeface="Chalkboard SE" panose="03050602040202020205" pitchFamily="66" charset="77"/>
              </a:rPr>
              <a:t>gCS</a:t>
            </a:r>
            <a:r>
              <a:rPr lang="en-GB" b="1" baseline="-25000" dirty="0">
                <a:latin typeface="Chalkboard SE" panose="03050602040202020205" pitchFamily="66" charset="77"/>
              </a:rPr>
              <a:t> </a:t>
            </a:r>
            <a:r>
              <a:rPr lang="el-GR" b="1" baseline="-25000" dirty="0">
                <a:latin typeface="Chalkboard SE" panose="03050602040202020205" pitchFamily="66" charset="77"/>
              </a:rPr>
              <a:t> </a:t>
            </a:r>
            <a:r>
              <a:rPr lang="el-GR" b="1" dirty="0">
                <a:latin typeface="Chalkboard SE" panose="03050602040202020205" pitchFamily="66" charset="77"/>
              </a:rPr>
              <a:t>+ </a:t>
            </a:r>
            <a:r>
              <a:rPr lang="en-GB" b="1" dirty="0">
                <a:latin typeface="Chalkboard SE" panose="03050602040202020205" pitchFamily="66" charset="77"/>
              </a:rPr>
              <a:t>p</a:t>
            </a:r>
            <a:r>
              <a:rPr lang="el-GR" b="1" baseline="-25000" dirty="0">
                <a:latin typeface="Chalkboard SE" panose="03050602040202020205" pitchFamily="66" charset="77"/>
              </a:rPr>
              <a:t>Λ</a:t>
            </a:r>
            <a:r>
              <a:rPr lang="en-GB" b="1" dirty="0">
                <a:latin typeface="Chalkboard SE" panose="03050602040202020205" pitchFamily="66" charset="77"/>
              </a:rPr>
              <a:t>) </a:t>
            </a:r>
            <a:r>
              <a:rPr lang="en-GB" b="1" dirty="0">
                <a:solidFill>
                  <a:srgbClr val="FF0000"/>
                </a:solidFill>
                <a:latin typeface="Chalkboard SE" panose="03050602040202020205" pitchFamily="66" charset="77"/>
              </a:rPr>
              <a:t>true RVM</a:t>
            </a:r>
          </a:p>
          <a:p>
            <a:r>
              <a:rPr lang="en-GB" b="1" dirty="0">
                <a:solidFill>
                  <a:srgbClr val="FF0000"/>
                </a:solidFill>
                <a:latin typeface="Chalkboard SE" panose="03050602040202020205" pitchFamily="66" charset="77"/>
              </a:rPr>
              <a:t>                                            vacuum</a:t>
            </a:r>
            <a:endParaRPr lang="en-GB" b="1" dirty="0">
              <a:latin typeface="Chalkboard SE" panose="03050602040202020205" pitchFamily="66" charset="77"/>
            </a:endParaRPr>
          </a:p>
          <a:p>
            <a:endParaRPr lang="en-US" b="1" dirty="0">
              <a:latin typeface="Chalkboard SE" panose="03050602040202020205" pitchFamily="66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AD60437-4CC6-7C45-AC64-41BCA1901268}"/>
              </a:ext>
            </a:extLst>
          </p:cNvPr>
          <p:cNvSpPr/>
          <p:nvPr/>
        </p:nvSpPr>
        <p:spPr>
          <a:xfrm>
            <a:off x="3563888" y="5589240"/>
            <a:ext cx="5459187" cy="1008112"/>
          </a:xfrm>
          <a:prstGeom prst="roundRect">
            <a:avLst/>
          </a:prstGeom>
          <a:noFill/>
          <a:ln w="60325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3C2FDA-D5D4-4143-A942-B7C735481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698375"/>
            <a:ext cx="4701504" cy="3253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3C227C-A5F9-9D44-AD1B-014C275B9297}"/>
              </a:ext>
            </a:extLst>
          </p:cNvPr>
          <p:cNvSpPr txBox="1"/>
          <p:nvPr/>
        </p:nvSpPr>
        <p:spPr>
          <a:xfrm>
            <a:off x="4283968" y="2708920"/>
            <a:ext cx="9637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>
                <a:solidFill>
                  <a:srgbClr val="3C26E5"/>
                </a:solidFill>
              </a:rPr>
              <a:t>uintessence</a:t>
            </a:r>
            <a:endParaRPr lang="en-US" sz="1050" b="1" dirty="0">
              <a:solidFill>
                <a:srgbClr val="3C26E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92F496-E4ED-0A4B-87BB-C867366AA56F}"/>
              </a:ext>
            </a:extLst>
          </p:cNvPr>
          <p:cNvSpPr txBox="1"/>
          <p:nvPr/>
        </p:nvSpPr>
        <p:spPr>
          <a:xfrm>
            <a:off x="4716016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D657C-4E43-E94F-A367-E6894A475FF5}"/>
              </a:ext>
            </a:extLst>
          </p:cNvPr>
          <p:cNvSpPr txBox="1"/>
          <p:nvPr/>
        </p:nvSpPr>
        <p:spPr>
          <a:xfrm>
            <a:off x="3491880" y="3140968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hantom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4B8A7B-2DBB-FD40-B714-2D9FF346BEE8}"/>
              </a:ext>
            </a:extLst>
          </p:cNvPr>
          <p:cNvSpPr txBox="1"/>
          <p:nvPr/>
        </p:nvSpPr>
        <p:spPr>
          <a:xfrm>
            <a:off x="2072315" y="1340768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Phantom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2087935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610414" cy="369332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Gravitational Anomaly Condensates 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Dynamical Inflation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0192" y="836712"/>
            <a:ext cx="2519477" cy="369332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Basilakos</a:t>
            </a:r>
            <a:r>
              <a:rPr lang="en-US" b="1" dirty="0"/>
              <a:t>, NEM, Sola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19624"/>
            <a:ext cx="6248400" cy="69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8304" y="1375608"/>
            <a:ext cx="157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Positive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Cosmological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Constant-like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3211128"/>
            <a:ext cx="8748464" cy="540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6216" y="3967896"/>
            <a:ext cx="235243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RVM-like terms</a:t>
            </a:r>
          </a:p>
          <a:p>
            <a:r>
              <a:rPr lang="en-US" b="1" dirty="0">
                <a:solidFill>
                  <a:srgbClr val="0000FF"/>
                </a:solidFill>
              </a:rPr>
              <a:t>drive inflation</a:t>
            </a:r>
          </a:p>
          <a:p>
            <a:r>
              <a:rPr lang="en-US" b="1" dirty="0">
                <a:solidFill>
                  <a:srgbClr val="0000FF"/>
                </a:solidFill>
              </a:rPr>
              <a:t>contain scalar </a:t>
            </a:r>
            <a:r>
              <a:rPr lang="en-US" b="1" dirty="0" err="1">
                <a:solidFill>
                  <a:srgbClr val="0000FF"/>
                </a:solidFill>
              </a:rPr>
              <a:t>d.o.f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  <a:p>
            <a:r>
              <a:rPr lang="en-US" b="1" dirty="0">
                <a:solidFill>
                  <a:srgbClr val="0000FF"/>
                </a:solidFill>
              </a:rPr>
              <a:t>from the anomaly</a:t>
            </a:r>
          </a:p>
          <a:p>
            <a:r>
              <a:rPr lang="en-US" b="1" dirty="0">
                <a:solidFill>
                  <a:srgbClr val="0000FF"/>
                </a:solidFill>
              </a:rPr>
              <a:t>condensate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43713"/>
          <a:stretch/>
        </p:blipFill>
        <p:spPr>
          <a:xfrm>
            <a:off x="6300192" y="5884656"/>
            <a:ext cx="2736304" cy="784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95005"/>
          <a:stretch/>
        </p:blipFill>
        <p:spPr>
          <a:xfrm>
            <a:off x="5919438" y="5661248"/>
            <a:ext cx="380754" cy="115212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996952"/>
            <a:ext cx="8856984" cy="914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672567" y="3858200"/>
            <a:ext cx="2808626" cy="24928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7912">
            <a:off x="1137052" y="4141089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11" b="65889" l="111" r="64111">
                        <a14:foregroundMark x1="14444" y1="56667" x2="14444" y2="56667"/>
                        <a14:foregroundMark x1="64111" y1="44000" x2="64111" y2="44000"/>
                      </a14:backgroundRemoval>
                    </a14:imgEffect>
                  </a14:imgLayer>
                </a14:imgProps>
              </a:ext>
            </a:extLst>
          </a:blip>
          <a:srcRect t="34450" r="67651" b="35299"/>
          <a:stretch/>
        </p:blipFill>
        <p:spPr>
          <a:xfrm>
            <a:off x="5436096" y="2348880"/>
            <a:ext cx="3707904" cy="17288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730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80" y="5949280"/>
            <a:ext cx="603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B"/>
                </a:solidFill>
                <a:latin typeface="Chalkduster"/>
                <a:cs typeface="Chalkduster"/>
              </a:rPr>
              <a:t>But</a:t>
            </a:r>
            <a:r>
              <a:rPr lang="en-US" dirty="0">
                <a:latin typeface="Chalkduster"/>
                <a:cs typeface="Chalkduster"/>
              </a:rPr>
              <a:t> 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slow roll </a:t>
            </a:r>
            <a:r>
              <a:rPr lang="en-US" dirty="0">
                <a:latin typeface="Chalkduster"/>
                <a:cs typeface="Chalkduster"/>
              </a:rPr>
              <a:t>is due to the KR </a:t>
            </a:r>
            <a:r>
              <a:rPr lang="en-US" dirty="0" err="1">
                <a:latin typeface="Chalkduster"/>
                <a:cs typeface="Chalkduster"/>
              </a:rPr>
              <a:t>axion</a:t>
            </a:r>
            <a:r>
              <a:rPr lang="en-US" dirty="0">
                <a:latin typeface="Chalkduster"/>
                <a:cs typeface="Chalkduster"/>
              </a:rPr>
              <a:t> field </a:t>
            </a:r>
          </a:p>
        </p:txBody>
      </p:sp>
    </p:spTree>
    <p:extLst>
      <p:ext uri="{BB962C8B-B14F-4D97-AF65-F5344CB8AC3E}">
        <p14:creationId xmlns:p14="http://schemas.microsoft.com/office/powerpoint/2010/main" val="41429952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4125386" cy="369332"/>
          </a:xfrm>
          <a:prstGeom prst="rect">
            <a:avLst/>
          </a:prstGeom>
          <a:solidFill>
            <a:srgbClr val="8FFFEE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Cosmological Evolution of RVM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031480"/>
            <a:ext cx="5537200" cy="1117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Curved Right Arrow 9"/>
          <p:cNvSpPr/>
          <p:nvPr/>
        </p:nvSpPr>
        <p:spPr>
          <a:xfrm>
            <a:off x="546968" y="2276872"/>
            <a:ext cx="928688" cy="1800199"/>
          </a:xfrm>
          <a:prstGeom prst="curvedRightArrow">
            <a:avLst>
              <a:gd name="adj1" fmla="val 25000"/>
              <a:gd name="adj2" fmla="val 53474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20368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Solution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789040"/>
            <a:ext cx="863600" cy="52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509120"/>
            <a:ext cx="1752600" cy="419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4509120"/>
            <a:ext cx="173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Early de Sitter</a:t>
            </a:r>
          </a:p>
          <a:p>
            <a:r>
              <a:rPr lang="en-US" b="1" dirty="0">
                <a:solidFill>
                  <a:srgbClr val="0000FF"/>
                </a:solidFill>
              </a:rPr>
              <a:t>(unstable) 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355976" y="4581128"/>
            <a:ext cx="792088" cy="360040"/>
          </a:xfrm>
          <a:prstGeom prst="rightArrow">
            <a:avLst/>
          </a:prstGeom>
          <a:blipFill rotWithShape="1">
            <a:blip r:embed="rId5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4581128"/>
            <a:ext cx="2514600" cy="419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5301208"/>
            <a:ext cx="1765300" cy="393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5373216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Radiation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355976" y="5301208"/>
            <a:ext cx="792088" cy="360040"/>
          </a:xfrm>
          <a:prstGeom prst="rightArrow">
            <a:avLst/>
          </a:prstGeom>
          <a:blipFill rotWithShape="1">
            <a:blip r:embed="rId8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t="-1" r="45868" b="-11740"/>
          <a:stretch/>
        </p:blipFill>
        <p:spPr>
          <a:xfrm>
            <a:off x="5564350" y="5229200"/>
            <a:ext cx="3547137" cy="4447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2240" y="5661248"/>
            <a:ext cx="918193" cy="2496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528" y="5949280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Late dark-Energy</a:t>
            </a:r>
          </a:p>
          <a:p>
            <a:r>
              <a:rPr lang="en-US" b="1" dirty="0">
                <a:solidFill>
                  <a:srgbClr val="660066"/>
                </a:solidFill>
              </a:rPr>
              <a:t>dominated era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3768" y="6012863"/>
            <a:ext cx="3744416" cy="5124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32240" y="6165304"/>
            <a:ext cx="139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r>
              <a:rPr lang="en-US" dirty="0"/>
              <a:t> dominant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32240" y="44624"/>
            <a:ext cx="2280016" cy="89255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err="1"/>
              <a:t>Basilakos</a:t>
            </a:r>
            <a:r>
              <a:rPr lang="en-US" sz="1600" b="1" dirty="0"/>
              <a:t>, Lima,</a:t>
            </a:r>
          </a:p>
          <a:p>
            <a:r>
              <a:rPr lang="en-US" sz="1600" b="1" dirty="0"/>
              <a:t>Sola + Gomez</a:t>
            </a:r>
            <a:r>
              <a:rPr lang="en-US" b="1" dirty="0"/>
              <a:t> </a:t>
            </a:r>
            <a:r>
              <a:rPr lang="en-US" b="1" dirty="0" err="1"/>
              <a:t>Valent</a:t>
            </a:r>
            <a:r>
              <a:rPr lang="en-US" b="1" dirty="0"/>
              <a:t> </a:t>
            </a:r>
          </a:p>
          <a:p>
            <a:r>
              <a:rPr lang="en-US" b="1" dirty="0"/>
              <a:t>+ ...  </a:t>
            </a:r>
            <a:r>
              <a:rPr lang="en-US" b="1" dirty="0">
                <a:solidFill>
                  <a:srgbClr val="FF0000"/>
                </a:solidFill>
              </a:rPr>
              <a:t>(2013 - 2018 )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1397CC-69EC-1343-BA94-96B0DF1D9C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869" y="2239268"/>
            <a:ext cx="5676900" cy="901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8E8F33-2E40-D342-9BF4-7840B5375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6194" y="759147"/>
            <a:ext cx="1498600" cy="4699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7964A0-769F-6740-AAD1-779B8F2E7688}"/>
              </a:ext>
            </a:extLst>
          </p:cNvPr>
          <p:cNvSpPr txBox="1"/>
          <p:nvPr/>
        </p:nvSpPr>
        <p:spPr>
          <a:xfrm>
            <a:off x="2843021" y="836712"/>
            <a:ext cx="234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 =</a:t>
            </a:r>
            <a:r>
              <a:rPr lang="en-US" dirty="0"/>
              <a:t> matter, radiation</a:t>
            </a:r>
            <a:endParaRPr lang="en-US" i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E78EA2-B0CE-C346-BC7E-8BADBD3BC2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3392" y="1332983"/>
            <a:ext cx="3619376" cy="599234"/>
          </a:xfrm>
          <a:prstGeom prst="rect">
            <a:avLst/>
          </a:prstGeom>
        </p:spPr>
      </p:pic>
      <p:pic>
        <p:nvPicPr>
          <p:cNvPr id="36" name="Picture 35" descr="nabla^mu_,_T_mu_.pdf">
            <a:extLst>
              <a:ext uri="{FF2B5EF4-FFF2-40B4-BE49-F238E27FC236}">
                <a16:creationId xmlns:a16="http://schemas.microsoft.com/office/drawing/2014/main" id="{6DF8D580-AFB5-8F42-9A3F-C12643829B5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46"/>
          <a:stretch/>
        </p:blipFill>
        <p:spPr>
          <a:xfrm>
            <a:off x="247781" y="1603383"/>
            <a:ext cx="1584176" cy="321850"/>
          </a:xfrm>
          <a:prstGeom prst="rect">
            <a:avLst/>
          </a:prstGeom>
        </p:spPr>
      </p:pic>
      <p:sp>
        <p:nvSpPr>
          <p:cNvPr id="37" name="Down Arrow 36">
            <a:extLst>
              <a:ext uri="{FF2B5EF4-FFF2-40B4-BE49-F238E27FC236}">
                <a16:creationId xmlns:a16="http://schemas.microsoft.com/office/drawing/2014/main" id="{7E0C75B9-B56A-3A45-9FED-CE5FFE2F696D}"/>
              </a:ext>
            </a:extLst>
          </p:cNvPr>
          <p:cNvSpPr/>
          <p:nvPr/>
        </p:nvSpPr>
        <p:spPr>
          <a:xfrm rot="16200000">
            <a:off x="2117833" y="1482544"/>
            <a:ext cx="504056" cy="492966"/>
          </a:xfrm>
          <a:prstGeom prst="downArrow">
            <a:avLst/>
          </a:prstGeom>
          <a:solidFill>
            <a:srgbClr val="FF0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Curved Left Arrow 37">
            <a:extLst>
              <a:ext uri="{FF2B5EF4-FFF2-40B4-BE49-F238E27FC236}">
                <a16:creationId xmlns:a16="http://schemas.microsoft.com/office/drawing/2014/main" id="{4E50FFB8-0195-2E4E-9856-373A88882652}"/>
              </a:ext>
            </a:extLst>
          </p:cNvPr>
          <p:cNvSpPr/>
          <p:nvPr/>
        </p:nvSpPr>
        <p:spPr>
          <a:xfrm>
            <a:off x="6876256" y="1708792"/>
            <a:ext cx="731520" cy="1216152"/>
          </a:xfrm>
          <a:prstGeom prst="curvedLeftArrow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B6AD4-C0D0-9747-9475-7473F33F86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6216" y="6094961"/>
            <a:ext cx="502391" cy="5023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3BC73F-A7DF-B549-9B0E-FF89BF4B9B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4111" b="65889" l="111" r="64111">
                        <a14:foregroundMark x1="14444" y1="56667" x2="14444" y2="56667"/>
                        <a14:foregroundMark x1="64111" y1="44000" x2="64111" y2="44000"/>
                      </a14:backgroundRemoval>
                    </a14:imgEffect>
                  </a14:imgLayer>
                </a14:imgProps>
              </a:ext>
            </a:extLst>
          </a:blip>
          <a:srcRect t="34450" r="67651" b="35299"/>
          <a:stretch/>
        </p:blipFill>
        <p:spPr>
          <a:xfrm>
            <a:off x="5095231" y="1664907"/>
            <a:ext cx="1280673" cy="17288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829DDB-583B-E645-A234-87FFCC95D5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4111" b="65889" l="111" r="64111">
                        <a14:foregroundMark x1="14444" y1="56667" x2="14444" y2="56667"/>
                        <a14:foregroundMark x1="64111" y1="44000" x2="64111" y2="44000"/>
                      </a14:backgroundRemoval>
                    </a14:imgEffect>
                  </a14:imgLayer>
                </a14:imgProps>
              </a:ext>
            </a:extLst>
          </a:blip>
          <a:srcRect t="34450" r="67651" b="35299"/>
          <a:stretch/>
        </p:blipFill>
        <p:spPr>
          <a:xfrm>
            <a:off x="2412781" y="1664907"/>
            <a:ext cx="1280673" cy="17288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CD7C6C-F6BD-AF45-BBDE-39A9DDFB0EE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4111" b="65889" l="111" r="64111">
                        <a14:foregroundMark x1="14444" y1="56667" x2="14444" y2="56667"/>
                        <a14:foregroundMark x1="64111" y1="44000" x2="64111" y2="44000"/>
                      </a14:backgroundRemoval>
                    </a14:imgEffect>
                  </a14:imgLayer>
                </a14:imgProps>
              </a:ext>
            </a:extLst>
          </a:blip>
          <a:srcRect t="34450" r="67651" b="35299"/>
          <a:stretch/>
        </p:blipFill>
        <p:spPr>
          <a:xfrm rot="528078">
            <a:off x="72011" y="3778252"/>
            <a:ext cx="2148125" cy="17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051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610414" cy="369332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Gravitational Anomaly Condensates 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Dynamical Inflation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3211128"/>
            <a:ext cx="8748464" cy="540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6216" y="3967896"/>
            <a:ext cx="235243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RVM-like terms</a:t>
            </a:r>
          </a:p>
          <a:p>
            <a:r>
              <a:rPr lang="en-US" b="1" dirty="0">
                <a:solidFill>
                  <a:srgbClr val="0000FF"/>
                </a:solidFill>
              </a:rPr>
              <a:t>drive inflation</a:t>
            </a:r>
          </a:p>
          <a:p>
            <a:r>
              <a:rPr lang="en-US" b="1" dirty="0">
                <a:solidFill>
                  <a:srgbClr val="0000FF"/>
                </a:solidFill>
              </a:rPr>
              <a:t>contain scalar </a:t>
            </a:r>
            <a:r>
              <a:rPr lang="en-US" b="1" dirty="0" err="1">
                <a:solidFill>
                  <a:srgbClr val="0000FF"/>
                </a:solidFill>
              </a:rPr>
              <a:t>d.o.f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  <a:p>
            <a:r>
              <a:rPr lang="en-US" b="1" dirty="0">
                <a:solidFill>
                  <a:srgbClr val="0000FF"/>
                </a:solidFill>
              </a:rPr>
              <a:t>from the anomaly</a:t>
            </a:r>
          </a:p>
          <a:p>
            <a:r>
              <a:rPr lang="en-US" b="1" dirty="0">
                <a:solidFill>
                  <a:srgbClr val="0000FF"/>
                </a:solidFill>
              </a:rPr>
              <a:t>condensate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3713"/>
          <a:stretch/>
        </p:blipFill>
        <p:spPr>
          <a:xfrm>
            <a:off x="6300192" y="5884656"/>
            <a:ext cx="2736304" cy="784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95005"/>
          <a:stretch/>
        </p:blipFill>
        <p:spPr>
          <a:xfrm>
            <a:off x="5919438" y="5661248"/>
            <a:ext cx="380754" cy="115212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996952"/>
            <a:ext cx="8856984" cy="914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672567" y="3858200"/>
            <a:ext cx="2808626" cy="24928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7912">
            <a:off x="1137052" y="4141089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11" b="65889" l="111" r="64111">
                        <a14:foregroundMark x1="14444" y1="56667" x2="14444" y2="56667"/>
                        <a14:foregroundMark x1="64111" y1="44000" x2="64111" y2="44000"/>
                      </a14:backgroundRemoval>
                    </a14:imgEffect>
                  </a14:imgLayer>
                </a14:imgProps>
              </a:ext>
            </a:extLst>
          </a:blip>
          <a:srcRect t="34450" r="67651" b="35299"/>
          <a:stretch/>
        </p:blipFill>
        <p:spPr>
          <a:xfrm>
            <a:off x="5436096" y="2348880"/>
            <a:ext cx="3707904" cy="17288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730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80" y="5949280"/>
            <a:ext cx="603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B"/>
                </a:solidFill>
                <a:latin typeface="Chalkduster"/>
                <a:cs typeface="Chalkduster"/>
              </a:rPr>
              <a:t>But</a:t>
            </a:r>
            <a:r>
              <a:rPr lang="en-US" dirty="0">
                <a:latin typeface="Chalkduster"/>
                <a:cs typeface="Chalkduster"/>
              </a:rPr>
              <a:t> 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slow roll </a:t>
            </a:r>
            <a:r>
              <a:rPr lang="en-US" dirty="0">
                <a:latin typeface="Chalkduster"/>
                <a:cs typeface="Chalkduster"/>
              </a:rPr>
              <a:t>is due to the KR </a:t>
            </a:r>
            <a:r>
              <a:rPr lang="en-US" dirty="0" err="1">
                <a:latin typeface="Chalkduster"/>
                <a:cs typeface="Chalkduster"/>
              </a:rPr>
              <a:t>axion</a:t>
            </a:r>
            <a:r>
              <a:rPr lang="en-US" dirty="0">
                <a:latin typeface="Chalkduster"/>
                <a:cs typeface="Chalkduster"/>
              </a:rPr>
              <a:t> field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CB7F9-D43A-1045-AB0C-DD9CF71D2CC1}"/>
              </a:ext>
            </a:extLst>
          </p:cNvPr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37227-EA37-AF4F-8D12-7C6E7C756124}"/>
              </a:ext>
            </a:extLst>
          </p:cNvPr>
          <p:cNvSpPr txBox="1"/>
          <p:nvPr/>
        </p:nvSpPr>
        <p:spPr>
          <a:xfrm>
            <a:off x="651218" y="730791"/>
            <a:ext cx="5344733" cy="2308324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Cannot obtain </a:t>
            </a:r>
            <a:r>
              <a:rPr lang="en-US" sz="2400" dirty="0"/>
              <a:t>such terms</a:t>
            </a:r>
          </a:p>
          <a:p>
            <a:r>
              <a:rPr lang="en-US" sz="2400" dirty="0"/>
              <a:t>in </a:t>
            </a:r>
            <a:r>
              <a:rPr lang="en-US" sz="2400" b="1" dirty="0">
                <a:solidFill>
                  <a:srgbClr val="FF0000"/>
                </a:solidFill>
              </a:rPr>
              <a:t>ordinary Quantum Field Theories</a:t>
            </a:r>
          </a:p>
          <a:p>
            <a:r>
              <a:rPr lang="en-US" sz="2400" dirty="0"/>
              <a:t>You need the </a:t>
            </a:r>
            <a:r>
              <a:rPr lang="en-US" sz="2400" b="1" dirty="0">
                <a:solidFill>
                  <a:srgbClr val="FF0000"/>
                </a:solidFill>
              </a:rPr>
              <a:t>condensate of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the gravitational anomalies</a:t>
            </a:r>
          </a:p>
          <a:p>
            <a:r>
              <a:rPr lang="en-US" sz="2400" dirty="0"/>
              <a:t>which have </a:t>
            </a:r>
            <a:r>
              <a:rPr lang="en-US" sz="2400" b="1" dirty="0">
                <a:solidFill>
                  <a:srgbClr val="0070C0"/>
                </a:solidFill>
              </a:rPr>
              <a:t>CP-violating couplings</a:t>
            </a:r>
          </a:p>
          <a:p>
            <a:r>
              <a:rPr lang="en-US" sz="2400" dirty="0"/>
              <a:t>with the </a:t>
            </a:r>
            <a:r>
              <a:rPr lang="en-US" sz="2400" b="1" dirty="0">
                <a:solidFill>
                  <a:srgbClr val="0070C0"/>
                </a:solidFill>
              </a:rPr>
              <a:t>gravitational axions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4" name="Picture 2" descr="OTHER DANGER SIGN Logo Vector (.AI) Free Download">
            <a:extLst>
              <a:ext uri="{FF2B5EF4-FFF2-40B4-BE49-F238E27FC236}">
                <a16:creationId xmlns:a16="http://schemas.microsoft.com/office/drawing/2014/main" id="{2C0D953A-7E24-0346-8A92-FC289A54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13" y="764704"/>
            <a:ext cx="950351" cy="82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AE7208B-081F-444D-AC1A-A0021B183B7E}"/>
              </a:ext>
            </a:extLst>
          </p:cNvPr>
          <p:cNvSpPr txBox="1"/>
          <p:nvPr/>
        </p:nvSpPr>
        <p:spPr>
          <a:xfrm>
            <a:off x="7524328" y="836712"/>
            <a:ext cx="1313180" cy="369332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NEM, Sola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FB9840-4C28-014D-B0B3-F3FBE19159AE}"/>
              </a:ext>
            </a:extLst>
          </p:cNvPr>
          <p:cNvSpPr txBox="1"/>
          <p:nvPr/>
        </p:nvSpPr>
        <p:spPr>
          <a:xfrm>
            <a:off x="84730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6948871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610414" cy="369332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Gravitational Anomaly Condensates 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Dynamical Inflation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3211128"/>
            <a:ext cx="8748464" cy="540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6216" y="3967896"/>
            <a:ext cx="235243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RVM-like terms</a:t>
            </a:r>
          </a:p>
          <a:p>
            <a:r>
              <a:rPr lang="en-US" b="1" dirty="0">
                <a:solidFill>
                  <a:srgbClr val="0000FF"/>
                </a:solidFill>
              </a:rPr>
              <a:t>drive inflation</a:t>
            </a:r>
          </a:p>
          <a:p>
            <a:r>
              <a:rPr lang="en-US" b="1" dirty="0">
                <a:solidFill>
                  <a:srgbClr val="0000FF"/>
                </a:solidFill>
              </a:rPr>
              <a:t>contain scalar </a:t>
            </a:r>
            <a:r>
              <a:rPr lang="en-US" b="1" dirty="0" err="1">
                <a:solidFill>
                  <a:srgbClr val="0000FF"/>
                </a:solidFill>
              </a:rPr>
              <a:t>d.o.f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  <a:p>
            <a:r>
              <a:rPr lang="en-US" b="1" dirty="0">
                <a:solidFill>
                  <a:srgbClr val="0000FF"/>
                </a:solidFill>
              </a:rPr>
              <a:t>from the anomaly</a:t>
            </a:r>
          </a:p>
          <a:p>
            <a:r>
              <a:rPr lang="en-US" b="1" dirty="0">
                <a:solidFill>
                  <a:srgbClr val="0000FF"/>
                </a:solidFill>
              </a:rPr>
              <a:t>condensate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3713"/>
          <a:stretch/>
        </p:blipFill>
        <p:spPr>
          <a:xfrm>
            <a:off x="6300192" y="5884656"/>
            <a:ext cx="2736304" cy="784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95005"/>
          <a:stretch/>
        </p:blipFill>
        <p:spPr>
          <a:xfrm>
            <a:off x="5919438" y="5661248"/>
            <a:ext cx="380754" cy="115212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996952"/>
            <a:ext cx="8856984" cy="914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672567" y="3858200"/>
            <a:ext cx="2808626" cy="24928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7912">
            <a:off x="1137052" y="4141089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11" b="65889" l="111" r="64111">
                        <a14:foregroundMark x1="14444" y1="56667" x2="14444" y2="56667"/>
                        <a14:foregroundMark x1="64111" y1="44000" x2="64111" y2="44000"/>
                      </a14:backgroundRemoval>
                    </a14:imgEffect>
                  </a14:imgLayer>
                </a14:imgProps>
              </a:ext>
            </a:extLst>
          </a:blip>
          <a:srcRect t="34450" r="67651" b="35299"/>
          <a:stretch/>
        </p:blipFill>
        <p:spPr>
          <a:xfrm>
            <a:off x="5436096" y="2348880"/>
            <a:ext cx="3707904" cy="17288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730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80" y="5949280"/>
            <a:ext cx="603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B"/>
                </a:solidFill>
                <a:latin typeface="Chalkduster"/>
                <a:cs typeface="Chalkduster"/>
              </a:rPr>
              <a:t>But</a:t>
            </a:r>
            <a:r>
              <a:rPr lang="en-US" dirty="0">
                <a:latin typeface="Chalkduster"/>
                <a:cs typeface="Chalkduster"/>
              </a:rPr>
              <a:t> 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slow roll </a:t>
            </a:r>
            <a:r>
              <a:rPr lang="en-US" dirty="0">
                <a:latin typeface="Chalkduster"/>
                <a:cs typeface="Chalkduster"/>
              </a:rPr>
              <a:t>is due to the KR </a:t>
            </a:r>
            <a:r>
              <a:rPr lang="en-US" dirty="0" err="1">
                <a:latin typeface="Chalkduster"/>
                <a:cs typeface="Chalkduster"/>
              </a:rPr>
              <a:t>axion</a:t>
            </a:r>
            <a:r>
              <a:rPr lang="en-US" dirty="0">
                <a:latin typeface="Chalkduster"/>
                <a:cs typeface="Chalkduster"/>
              </a:rPr>
              <a:t> field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CB7F9-D43A-1045-AB0C-DD9CF71D2CC1}"/>
              </a:ext>
            </a:extLst>
          </p:cNvPr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FB9840-4C28-014D-B0B3-F3FBE19159AE}"/>
              </a:ext>
            </a:extLst>
          </p:cNvPr>
          <p:cNvSpPr txBox="1"/>
          <p:nvPr/>
        </p:nvSpPr>
        <p:spPr>
          <a:xfrm>
            <a:off x="84730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37227-EA37-AF4F-8D12-7C6E7C756124}"/>
              </a:ext>
            </a:extLst>
          </p:cNvPr>
          <p:cNvSpPr txBox="1"/>
          <p:nvPr/>
        </p:nvSpPr>
        <p:spPr>
          <a:xfrm>
            <a:off x="651218" y="730791"/>
            <a:ext cx="5344733" cy="2308324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Cannot obtain </a:t>
            </a:r>
            <a:r>
              <a:rPr lang="en-US" sz="2400" dirty="0"/>
              <a:t>such terms</a:t>
            </a:r>
          </a:p>
          <a:p>
            <a:r>
              <a:rPr lang="en-US" sz="2400" dirty="0"/>
              <a:t>in </a:t>
            </a:r>
            <a:r>
              <a:rPr lang="en-US" sz="2400" b="1" dirty="0">
                <a:solidFill>
                  <a:srgbClr val="FF0000"/>
                </a:solidFill>
              </a:rPr>
              <a:t>ordinary Quantum Field Theories</a:t>
            </a:r>
          </a:p>
          <a:p>
            <a:r>
              <a:rPr lang="en-US" sz="2400" dirty="0"/>
              <a:t>You need the </a:t>
            </a:r>
            <a:r>
              <a:rPr lang="en-US" sz="2400" b="1" dirty="0">
                <a:solidFill>
                  <a:srgbClr val="FF0000"/>
                </a:solidFill>
              </a:rPr>
              <a:t>condensate of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the gravitational anomalies</a:t>
            </a:r>
          </a:p>
          <a:p>
            <a:r>
              <a:rPr lang="en-US" sz="2400" dirty="0"/>
              <a:t>which have </a:t>
            </a:r>
            <a:r>
              <a:rPr lang="en-US" sz="2400" b="1" dirty="0">
                <a:solidFill>
                  <a:srgbClr val="0070C0"/>
                </a:solidFill>
              </a:rPr>
              <a:t>CP-violating couplings</a:t>
            </a:r>
          </a:p>
          <a:p>
            <a:r>
              <a:rPr lang="en-US" sz="2400" dirty="0"/>
              <a:t>with the </a:t>
            </a:r>
            <a:r>
              <a:rPr lang="en-US" sz="2400" b="1" dirty="0">
                <a:solidFill>
                  <a:srgbClr val="0070C0"/>
                </a:solidFill>
              </a:rPr>
              <a:t>gravitational axions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4" name="Picture 2" descr="OTHER DANGER SIGN Logo Vector (.AI) Free Download">
            <a:extLst>
              <a:ext uri="{FF2B5EF4-FFF2-40B4-BE49-F238E27FC236}">
                <a16:creationId xmlns:a16="http://schemas.microsoft.com/office/drawing/2014/main" id="{2C0D953A-7E24-0346-8A92-FC289A54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13" y="764704"/>
            <a:ext cx="950351" cy="82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22E483-6C09-C94D-95C8-10DED7CACBD0}"/>
              </a:ext>
            </a:extLst>
          </p:cNvPr>
          <p:cNvSpPr txBox="1"/>
          <p:nvPr/>
        </p:nvSpPr>
        <p:spPr>
          <a:xfrm rot="20069571">
            <a:off x="5887560" y="1323162"/>
            <a:ext cx="3025572" cy="92333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Another important</a:t>
            </a:r>
          </a:p>
          <a:p>
            <a:r>
              <a:rPr lang="en-US" dirty="0">
                <a:latin typeface="Chalkduster" panose="03050602040202020205" pitchFamily="66" charset="77"/>
              </a:rPr>
              <a:t>role of </a:t>
            </a:r>
            <a:r>
              <a:rPr lang="en-US" b="1" dirty="0">
                <a:solidFill>
                  <a:srgbClr val="FF0000"/>
                </a:solidFill>
                <a:latin typeface="Chalkduster" panose="03050602040202020205" pitchFamily="66" charset="77"/>
              </a:rPr>
              <a:t>CP-violation </a:t>
            </a:r>
          </a:p>
          <a:p>
            <a:r>
              <a:rPr lang="en-US" dirty="0">
                <a:latin typeface="Chalkduster" panose="03050602040202020205" pitchFamily="66" charset="77"/>
              </a:rPr>
              <a:t>in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19308264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610414" cy="369332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Gravitational Anomaly Condensates 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Dynamical Inflation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0192" y="836712"/>
            <a:ext cx="2519477" cy="369332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Basilakos</a:t>
            </a:r>
            <a:r>
              <a:rPr lang="en-US" b="1" dirty="0"/>
              <a:t>, NEM, Sola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19624"/>
            <a:ext cx="6248400" cy="69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8304" y="1375608"/>
            <a:ext cx="157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Positive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Cosmological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Constant-like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2599744"/>
            <a:ext cx="595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Regular"/>
                <a:cs typeface="Chalkboard SE Regular"/>
              </a:rPr>
              <a:t>Positive total energy density since </a:t>
            </a:r>
            <a:r>
              <a:rPr lang="el-GR" b="1" dirty="0">
                <a:latin typeface="Chalkboard SE Regular"/>
                <a:cs typeface="Chalkboard SE Regular"/>
              </a:rPr>
              <a:t>Λ</a:t>
            </a:r>
            <a:r>
              <a:rPr lang="en-GB" b="1" dirty="0">
                <a:latin typeface="Chalkboard SE Regular"/>
                <a:cs typeface="Chalkboard SE Regular"/>
              </a:rPr>
              <a:t>-term dominates</a:t>
            </a:r>
            <a:endParaRPr lang="en-US" b="1" dirty="0">
              <a:latin typeface="Chalkboard SE Regular"/>
              <a:cs typeface="Chalkboard SE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3211128"/>
            <a:ext cx="8748464" cy="540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6216" y="3967896"/>
            <a:ext cx="235243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RVM-like terms</a:t>
            </a:r>
          </a:p>
          <a:p>
            <a:r>
              <a:rPr lang="en-US" b="1" dirty="0">
                <a:solidFill>
                  <a:srgbClr val="0000FF"/>
                </a:solidFill>
              </a:rPr>
              <a:t>drive inflation</a:t>
            </a:r>
          </a:p>
          <a:p>
            <a:r>
              <a:rPr lang="en-US" b="1" dirty="0">
                <a:solidFill>
                  <a:srgbClr val="0000FF"/>
                </a:solidFill>
              </a:rPr>
              <a:t>contain scalar </a:t>
            </a:r>
            <a:r>
              <a:rPr lang="en-US" b="1" dirty="0" err="1">
                <a:solidFill>
                  <a:srgbClr val="0000FF"/>
                </a:solidFill>
              </a:rPr>
              <a:t>d.o.f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  <a:p>
            <a:r>
              <a:rPr lang="en-US" b="1" dirty="0">
                <a:solidFill>
                  <a:srgbClr val="0000FF"/>
                </a:solidFill>
              </a:rPr>
              <a:t>from the anomaly</a:t>
            </a:r>
          </a:p>
          <a:p>
            <a:r>
              <a:rPr lang="en-US" b="1" dirty="0">
                <a:solidFill>
                  <a:srgbClr val="0000FF"/>
                </a:solidFill>
              </a:rPr>
              <a:t>condensate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80" y="5949280"/>
            <a:ext cx="603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B"/>
                </a:solidFill>
                <a:latin typeface="Chalkduster"/>
                <a:cs typeface="Chalkduster"/>
              </a:rPr>
              <a:t>But</a:t>
            </a:r>
            <a:r>
              <a:rPr lang="en-US" dirty="0">
                <a:latin typeface="Chalkduster"/>
                <a:cs typeface="Chalkduster"/>
              </a:rPr>
              <a:t> 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slow roll </a:t>
            </a:r>
            <a:r>
              <a:rPr lang="en-US" dirty="0">
                <a:latin typeface="Chalkduster"/>
                <a:cs typeface="Chalkduster"/>
              </a:rPr>
              <a:t>is due to the KR </a:t>
            </a:r>
            <a:r>
              <a:rPr lang="en-US" dirty="0" err="1">
                <a:latin typeface="Chalkduster"/>
                <a:cs typeface="Chalkduster"/>
              </a:rPr>
              <a:t>axion</a:t>
            </a:r>
            <a:r>
              <a:rPr lang="en-US" dirty="0">
                <a:latin typeface="Chalkduster"/>
                <a:cs typeface="Chalkduster"/>
              </a:rPr>
              <a:t> field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95005"/>
          <a:stretch/>
        </p:blipFill>
        <p:spPr>
          <a:xfrm>
            <a:off x="5919438" y="5661248"/>
            <a:ext cx="380754" cy="1152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11" b="65889" l="111" r="64111">
                        <a14:foregroundMark x1="14444" y1="56667" x2="14444" y2="56667"/>
                        <a14:foregroundMark x1="64111" y1="44000" x2="64111" y2="44000"/>
                      </a14:backgroundRemoval>
                    </a14:imgEffect>
                  </a14:imgLayer>
                </a14:imgProps>
              </a:ext>
            </a:extLst>
          </a:blip>
          <a:srcRect t="34450" r="67651" b="35299"/>
          <a:stretch/>
        </p:blipFill>
        <p:spPr>
          <a:xfrm>
            <a:off x="3203848" y="2492896"/>
            <a:ext cx="1848727" cy="17288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55776" y="4221088"/>
            <a:ext cx="3125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C0107"/>
                </a:solidFill>
                <a:latin typeface="Chalkboard"/>
                <a:cs typeface="Chalkboard"/>
              </a:rPr>
              <a:t>Negative coefficient</a:t>
            </a:r>
            <a:r>
              <a:rPr lang="el-GR" b="1" dirty="0">
                <a:solidFill>
                  <a:srgbClr val="FC0107"/>
                </a:solidFill>
                <a:latin typeface="Chalkboard"/>
                <a:cs typeface="Chalkboard"/>
              </a:rPr>
              <a:t> ν &lt; 0</a:t>
            </a:r>
            <a:endParaRPr lang="en-GB" b="1" dirty="0">
              <a:solidFill>
                <a:srgbClr val="FC0107"/>
              </a:solidFill>
              <a:latin typeface="Chalkboard"/>
              <a:cs typeface="Chalkboard"/>
            </a:endParaRPr>
          </a:p>
          <a:p>
            <a:pPr algn="ctr"/>
            <a:r>
              <a:rPr lang="en-GB" b="1" dirty="0">
                <a:solidFill>
                  <a:srgbClr val="FC0107"/>
                </a:solidFill>
                <a:latin typeface="Chalkboard"/>
                <a:cs typeface="Chalkboard"/>
              </a:rPr>
              <a:t>due to CS anomaly </a:t>
            </a:r>
            <a:r>
              <a:rPr lang="en-US" b="1" dirty="0">
                <a:solidFill>
                  <a:srgbClr val="FC0107"/>
                </a:solidFill>
                <a:latin typeface="Chalkboard"/>
                <a:cs typeface="Chalkboard"/>
              </a:rPr>
              <a:t> </a:t>
            </a:r>
            <a:endParaRPr lang="el-GR" b="1" dirty="0">
              <a:solidFill>
                <a:srgbClr val="FC0107"/>
              </a:solidFill>
              <a:latin typeface="Chalkboard"/>
              <a:cs typeface="Chalkboard"/>
            </a:endParaRPr>
          </a:p>
          <a:p>
            <a:pPr algn="ctr"/>
            <a:r>
              <a:rPr lang="en-US" b="1" dirty="0">
                <a:latin typeface="Chalkboard"/>
                <a:cs typeface="Chalkboard"/>
              </a:rPr>
              <a:t>in early Universe, unlike</a:t>
            </a:r>
          </a:p>
          <a:p>
            <a:pPr algn="ctr"/>
            <a:r>
              <a:rPr lang="en-US" b="1" dirty="0">
                <a:latin typeface="Chalkboard"/>
                <a:cs typeface="Chalkboard"/>
              </a:rPr>
              <a:t>late-era RVM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9504" y="4365104"/>
            <a:ext cx="866578" cy="7515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43713"/>
          <a:stretch/>
        </p:blipFill>
        <p:spPr>
          <a:xfrm>
            <a:off x="6300192" y="5884656"/>
            <a:ext cx="2736304" cy="78470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79512" y="2996952"/>
            <a:ext cx="8856984" cy="914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473000" y="764704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7691729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4427984" y="3212976"/>
            <a:ext cx="792088" cy="864096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724128" y="692696"/>
            <a:ext cx="3312368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149080"/>
            <a:ext cx="4104456" cy="670530"/>
          </a:xfrm>
          <a:prstGeom prst="rect">
            <a:avLst/>
          </a:prstGeom>
          <a:ln w="63500">
            <a:solidFill>
              <a:srgbClr val="660066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27584" y="4005064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@ end of </a:t>
            </a:r>
          </a:p>
          <a:p>
            <a:r>
              <a:rPr lang="en-US" b="1" dirty="0">
                <a:solidFill>
                  <a:srgbClr val="FF0000"/>
                </a:solidFill>
              </a:rPr>
              <a:t>Inflationary</a:t>
            </a:r>
          </a:p>
          <a:p>
            <a:r>
              <a:rPr lang="en-US" b="1" dirty="0">
                <a:solidFill>
                  <a:srgbClr val="FF0000"/>
                </a:solidFill>
              </a:rPr>
              <a:t>era </a:t>
            </a:r>
          </a:p>
        </p:txBody>
      </p:sp>
      <p:pic>
        <p:nvPicPr>
          <p:cNvPr id="32" name="Picture 31" descr="H_=_H_rm_infl_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85184"/>
            <a:ext cx="2691728" cy="2887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67744" y="1844824"/>
            <a:ext cx="5956278" cy="1077218"/>
          </a:xfrm>
          <a:prstGeom prst="rect">
            <a:avLst/>
          </a:prstGeom>
          <a:solidFill>
            <a:srgbClr val="FFEEC4"/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Undiluted KR </a:t>
            </a:r>
            <a:r>
              <a:rPr lang="en-US" sz="3200" dirty="0" err="1"/>
              <a:t>axion</a:t>
            </a:r>
            <a:r>
              <a:rPr lang="en-US" sz="3200" dirty="0"/>
              <a:t> background</a:t>
            </a:r>
          </a:p>
          <a:p>
            <a:pPr algn="ctr"/>
            <a:r>
              <a:rPr lang="en-US" sz="3200" dirty="0"/>
              <a:t>at the end of Inflation</a:t>
            </a:r>
          </a:p>
        </p:txBody>
      </p:sp>
    </p:spTree>
    <p:extLst>
      <p:ext uri="{BB962C8B-B14F-4D97-AF65-F5344CB8AC3E}">
        <p14:creationId xmlns:p14="http://schemas.microsoft.com/office/powerpoint/2010/main" val="21745622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4427984" y="3212976"/>
            <a:ext cx="792088" cy="864096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5105385"/>
            <a:ext cx="1090449" cy="91590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24128" y="692696"/>
            <a:ext cx="3312368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149080"/>
            <a:ext cx="4104456" cy="670530"/>
          </a:xfrm>
          <a:prstGeom prst="rect">
            <a:avLst/>
          </a:prstGeom>
          <a:ln w="63500">
            <a:solidFill>
              <a:srgbClr val="660066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27584" y="4005064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@ end of </a:t>
            </a:r>
          </a:p>
          <a:p>
            <a:r>
              <a:rPr lang="en-US" b="1" dirty="0">
                <a:solidFill>
                  <a:srgbClr val="FF0000"/>
                </a:solidFill>
              </a:rPr>
              <a:t>Inflationary</a:t>
            </a:r>
          </a:p>
          <a:p>
            <a:r>
              <a:rPr lang="en-US" b="1" dirty="0">
                <a:solidFill>
                  <a:srgbClr val="FF0000"/>
                </a:solidFill>
              </a:rPr>
              <a:t>era </a:t>
            </a:r>
          </a:p>
        </p:txBody>
      </p:sp>
      <p:pic>
        <p:nvPicPr>
          <p:cNvPr id="32" name="Picture 31" descr="H_=_H_rm_infl_s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85184"/>
            <a:ext cx="2691728" cy="2887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67744" y="1844824"/>
            <a:ext cx="5956278" cy="1077218"/>
          </a:xfrm>
          <a:prstGeom prst="rect">
            <a:avLst/>
          </a:prstGeom>
          <a:solidFill>
            <a:srgbClr val="FFEEC4"/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Undiluted KR </a:t>
            </a:r>
            <a:r>
              <a:rPr lang="en-US" sz="3200" dirty="0" err="1"/>
              <a:t>axion</a:t>
            </a:r>
            <a:r>
              <a:rPr lang="en-US" sz="3200" dirty="0"/>
              <a:t> background</a:t>
            </a:r>
          </a:p>
          <a:p>
            <a:pPr algn="ctr"/>
            <a:r>
              <a:rPr lang="en-US" sz="3200" dirty="0"/>
              <a:t>at the end of Inflation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6021288"/>
            <a:ext cx="6006773" cy="369332"/>
          </a:xfrm>
          <a:prstGeom prst="rect">
            <a:avLst/>
          </a:prstGeom>
          <a:noFill/>
          <a:ln w="38100">
            <a:solidFill>
              <a:srgbClr val="FC0107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atin typeface="Chalkduster"/>
                <a:cs typeface="Chalkduster"/>
              </a:rPr>
              <a:t>Important for </a:t>
            </a:r>
            <a:r>
              <a:rPr lang="en-GB" dirty="0" err="1">
                <a:latin typeface="Chalkduster"/>
                <a:cs typeface="Chalkduster"/>
              </a:rPr>
              <a:t>Leptogenesis</a:t>
            </a:r>
            <a:r>
              <a:rPr lang="en-GB" dirty="0">
                <a:latin typeface="Chalkduster"/>
                <a:cs typeface="Chalkduster"/>
              </a:rPr>
              <a:t> @ radiation era</a:t>
            </a:r>
            <a:endParaRPr lang="en-US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423661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420888"/>
            <a:ext cx="7416824" cy="1754326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6. </a:t>
            </a:r>
            <a:r>
              <a:rPr lang="en-US" sz="3200" b="1" dirty="0">
                <a:solidFill>
                  <a:srgbClr val="3C26E5"/>
                </a:solidFill>
              </a:rPr>
              <a:t>Enhanced </a:t>
            </a:r>
            <a:r>
              <a:rPr lang="en-US" sz="3200" b="1" dirty="0"/>
              <a:t>cosmic </a:t>
            </a:r>
            <a:r>
              <a:rPr lang="en-US" sz="3200" b="1" dirty="0">
                <a:solidFill>
                  <a:srgbClr val="3C26E5"/>
                </a:solidFill>
              </a:rPr>
              <a:t>perturbations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/>
              <a:t>and </a:t>
            </a:r>
            <a:r>
              <a:rPr lang="en-US" sz="3200" b="1" dirty="0">
                <a:solidFill>
                  <a:srgbClr val="3C26E5"/>
                </a:solidFill>
              </a:rPr>
              <a:t>densities</a:t>
            </a:r>
            <a:r>
              <a:rPr lang="en-US" sz="3200" b="1" dirty="0"/>
              <a:t> of primordial black holes and</a:t>
            </a:r>
            <a:r>
              <a:rPr lang="en-US" sz="3200" b="1" dirty="0">
                <a:solidFill>
                  <a:srgbClr val="3C26E5"/>
                </a:solidFill>
              </a:rPr>
              <a:t> </a:t>
            </a:r>
            <a:r>
              <a:rPr lang="en-US" sz="3200" b="1" dirty="0">
                <a:sym typeface="Wingdings" pitchFamily="2" charset="2"/>
              </a:rPr>
              <a:t>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18360543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BBB3F-3655-874F-9E17-8A483E1A41C3}"/>
              </a:ext>
            </a:extLst>
          </p:cNvPr>
          <p:cNvSpPr txBox="1"/>
          <p:nvPr/>
        </p:nvSpPr>
        <p:spPr>
          <a:xfrm>
            <a:off x="532269" y="116632"/>
            <a:ext cx="5878404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World-Sheet Instantons, 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  <a:p>
            <a:pPr algn="ctr"/>
            <a:r>
              <a:rPr lang="en-US" sz="1600" b="1" dirty="0"/>
              <a:t>&amp; deviations from  scale invariance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C7B0F-63CF-C545-90EA-5EC7415A9F0E}"/>
              </a:ext>
            </a:extLst>
          </p:cNvPr>
          <p:cNvSpPr txBox="1"/>
          <p:nvPr/>
        </p:nvSpPr>
        <p:spPr>
          <a:xfrm>
            <a:off x="6521064" y="208964"/>
            <a:ext cx="2515432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NEM, Universe 7 (2021) 12, 480, </a:t>
            </a:r>
          </a:p>
          <a:p>
            <a:r>
              <a:rPr lang="en-US" sz="1200" b="1" dirty="0"/>
              <a:t>e-Print: 2111.05675 [hep-</a:t>
            </a:r>
            <a:r>
              <a:rPr lang="en-US" sz="1200" b="1" dirty="0" err="1"/>
              <a:t>th</a:t>
            </a:r>
            <a:r>
              <a:rPr lang="en-US" sz="1200" b="1" dirty="0"/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A02D-DE37-6C4D-A924-FB6CA9C5B036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60E3B-1D9B-334D-B2F0-83BEC943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395536" y="3226390"/>
            <a:ext cx="7314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Such a potential can also arise in appropriate brane compactifications </a:t>
            </a:r>
          </a:p>
          <a:p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 type IIB strings)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D4659-DA94-2B49-9B04-629F2712DCD9}"/>
              </a:ext>
            </a:extLst>
          </p:cNvPr>
          <p:cNvSpPr txBox="1"/>
          <p:nvPr/>
        </p:nvSpPr>
        <p:spPr>
          <a:xfrm>
            <a:off x="4860032" y="3641888"/>
            <a:ext cx="3465116" cy="646331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L. McAllister, E. Silverstein and A. Westphal, </a:t>
            </a:r>
          </a:p>
          <a:p>
            <a:r>
              <a:rPr lang="en-US" sz="1200" b="1" dirty="0"/>
              <a:t>Phys. Rev. D 82 (2010), 046003 </a:t>
            </a:r>
          </a:p>
          <a:p>
            <a:r>
              <a:rPr lang="en-US" sz="1200" b="1" dirty="0"/>
              <a:t> [arXiv:0808.0706 [hep-</a:t>
            </a:r>
            <a:r>
              <a:rPr lang="en-US" sz="1200" b="1" dirty="0" err="1"/>
              <a:t>th</a:t>
            </a:r>
            <a:r>
              <a:rPr lang="en-US" sz="1200" b="1" dirty="0"/>
              <a:t>]].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5AC48E-7D2B-D54A-89F5-D40F648A17C7}"/>
              </a:ext>
            </a:extLst>
          </p:cNvPr>
          <p:cNvSpPr txBox="1"/>
          <p:nvPr/>
        </p:nvSpPr>
        <p:spPr>
          <a:xfrm>
            <a:off x="241280" y="4869799"/>
            <a:ext cx="890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may extend the model to include other </a:t>
            </a:r>
            <a:r>
              <a:rPr lang="en-US" dirty="0">
                <a:solidFill>
                  <a:srgbClr val="FF0000"/>
                </a:solidFill>
              </a:rPr>
              <a:t>stringy axions </a:t>
            </a:r>
            <a:r>
              <a:rPr lang="en-US" dirty="0"/>
              <a:t>arising from </a:t>
            </a:r>
            <a:r>
              <a:rPr lang="en-US" dirty="0">
                <a:solidFill>
                  <a:srgbClr val="FF0000"/>
                </a:solidFill>
              </a:rPr>
              <a:t>compactification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7974EE-0A12-E846-8403-6A92832D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14" y="5317003"/>
            <a:ext cx="2146300" cy="800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8423E8-9024-6543-89D8-218C95E9F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971" y="2140382"/>
            <a:ext cx="4191000" cy="698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48CB15-0FF5-D14F-ADC4-30FC309CB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501"/>
          <a:stretch/>
        </p:blipFill>
        <p:spPr>
          <a:xfrm>
            <a:off x="3180291" y="5271779"/>
            <a:ext cx="2255805" cy="7560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B8689A-C8FD-F349-A347-2A54D2153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990"/>
          <a:stretch/>
        </p:blipFill>
        <p:spPr>
          <a:xfrm>
            <a:off x="2936330" y="5963383"/>
            <a:ext cx="4272845" cy="7039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D7AFA1-0620-5B4F-9537-7269BD973D8C}"/>
              </a:ext>
            </a:extLst>
          </p:cNvPr>
          <p:cNvSpPr txBox="1"/>
          <p:nvPr/>
        </p:nvSpPr>
        <p:spPr>
          <a:xfrm>
            <a:off x="5778583" y="5465133"/>
            <a:ext cx="215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C0107"/>
                </a:solidFill>
              </a:rPr>
              <a:t>f</a:t>
            </a:r>
            <a:r>
              <a:rPr lang="en-US" b="1" i="1" baseline="-25000" dirty="0">
                <a:solidFill>
                  <a:srgbClr val="FC0107"/>
                </a:solidFill>
                <a:latin typeface="Chalkboard SE" panose="03050602040202020205" pitchFamily="66" charset="77"/>
              </a:rPr>
              <a:t>a </a:t>
            </a:r>
            <a:r>
              <a:rPr lang="en-US" b="1" i="1" dirty="0">
                <a:solidFill>
                  <a:srgbClr val="FC0107"/>
                </a:solidFill>
                <a:latin typeface="Chalkboard SE" panose="03050602040202020205" pitchFamily="66" charset="77"/>
              </a:rPr>
              <a:t>= axion coupling</a:t>
            </a:r>
            <a:endParaRPr lang="en-US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BA6551-C337-1D49-A748-340DFE3106E2}"/>
              </a:ext>
            </a:extLst>
          </p:cNvPr>
          <p:cNvSpPr txBox="1"/>
          <p:nvPr/>
        </p:nvSpPr>
        <p:spPr>
          <a:xfrm>
            <a:off x="395536" y="6117103"/>
            <a:ext cx="20597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C0107"/>
                </a:solidFill>
              </a:rPr>
              <a:t>canonical kinetic </a:t>
            </a:r>
          </a:p>
          <a:p>
            <a:r>
              <a:rPr lang="en-US" sz="1600" b="1" dirty="0">
                <a:solidFill>
                  <a:srgbClr val="FC0107"/>
                </a:solidFill>
              </a:rPr>
              <a:t>terms for</a:t>
            </a:r>
            <a:r>
              <a:rPr lang="en-US" dirty="0"/>
              <a:t> </a:t>
            </a:r>
            <a:r>
              <a:rPr lang="en-US" b="1" dirty="0">
                <a:latin typeface="Chalkboard SE" panose="03050602040202020205" pitchFamily="66" charset="77"/>
              </a:rPr>
              <a:t>a-axions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6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rei Sakharov - Wikipedia">
            <a:extLst>
              <a:ext uri="{FF2B5EF4-FFF2-40B4-BE49-F238E27FC236}">
                <a16:creationId xmlns:a16="http://schemas.microsoft.com/office/drawing/2014/main" id="{3E581770-3091-2944-9195-15AE46109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17"/>
          <a:stretch/>
        </p:blipFill>
        <p:spPr bwMode="auto">
          <a:xfrm>
            <a:off x="5580112" y="1124744"/>
            <a:ext cx="281247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18FB0D-C7C1-104B-8247-1FDAE237F4AF}"/>
              </a:ext>
            </a:extLst>
          </p:cNvPr>
          <p:cNvSpPr/>
          <p:nvPr/>
        </p:nvSpPr>
        <p:spPr>
          <a:xfrm>
            <a:off x="395536" y="1048668"/>
            <a:ext cx="4572000" cy="452431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Baryon number violation </a:t>
            </a: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C-violation</a:t>
            </a: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and CP violation</a:t>
            </a: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Departure from thermodynamic equilibrium (non-stationary system</a:t>
            </a:r>
            <a:r>
              <a:rPr lang="en-GB" dirty="0">
                <a:solidFill>
                  <a:srgbClr val="FFEEC4"/>
                </a:solidFill>
              </a:rPr>
              <a:t>) </a:t>
            </a:r>
            <a:endParaRPr lang="en-US" dirty="0">
              <a:solidFill>
                <a:srgbClr val="FFEEC4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701B7F8-1FCD-F643-876D-45309630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84" y="3633991"/>
            <a:ext cx="29464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P Violation | sciencesprings">
            <a:extLst>
              <a:ext uri="{FF2B5EF4-FFF2-40B4-BE49-F238E27FC236}">
                <a16:creationId xmlns:a16="http://schemas.microsoft.com/office/drawing/2014/main" id="{9516CD9F-071A-2D48-94A3-1A1D44B8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3240360" cy="1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E20C4-1856-C14A-813F-470A5F9E121B}"/>
              </a:ext>
            </a:extLst>
          </p:cNvPr>
          <p:cNvSpPr txBox="1"/>
          <p:nvPr/>
        </p:nvSpPr>
        <p:spPr>
          <a:xfrm>
            <a:off x="984669" y="5661248"/>
            <a:ext cx="344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CP </a:t>
            </a:r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|particle&gt; </a:t>
            </a:r>
            <a:r>
              <a:rPr lang="en-US" b="1" dirty="0">
                <a:latin typeface="Chalkboard SE" panose="03050602040202020205" pitchFamily="66" charset="77"/>
              </a:rPr>
              <a:t>= </a:t>
            </a:r>
            <a:r>
              <a:rPr lang="en-US" b="1" dirty="0">
                <a:solidFill>
                  <a:srgbClr val="800080"/>
                </a:solidFill>
                <a:latin typeface="Chalkboard SE" panose="03050602040202020205" pitchFamily="66" charset="77"/>
              </a:rPr>
              <a:t>|anti-particle&gt;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B7D1DC-9CF7-F941-BFAF-2F68551B1CC7}"/>
              </a:ext>
            </a:extLst>
          </p:cNvPr>
          <p:cNvSpPr/>
          <p:nvPr/>
        </p:nvSpPr>
        <p:spPr>
          <a:xfrm>
            <a:off x="179512" y="6021288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</a:rPr>
              <a:t>Need new physics beyond the SM </a:t>
            </a:r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  <a:sym typeface="Wingdings" pitchFamily="2" charset="2"/>
              </a:rPr>
              <a:t>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  <a:sym typeface="Wingdings" pitchFamily="2" charset="2"/>
              </a:rPr>
              <a:t>new sources of CP violation?</a:t>
            </a:r>
            <a:endParaRPr lang="en-US" dirty="0">
              <a:solidFill>
                <a:srgbClr val="FF0000"/>
              </a:solidFill>
              <a:latin typeface="Chalkduster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AD5D2-47AC-D044-BCDC-B156EB6764EB}"/>
              </a:ext>
            </a:extLst>
          </p:cNvPr>
          <p:cNvSpPr txBox="1"/>
          <p:nvPr/>
        </p:nvSpPr>
        <p:spPr>
          <a:xfrm rot="20441737">
            <a:off x="2756534" y="2467884"/>
            <a:ext cx="201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CPT conservation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assumed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30577-D665-FA4B-94F7-3D310EAF5750}"/>
              </a:ext>
            </a:extLst>
          </p:cNvPr>
          <p:cNvSpPr txBox="1"/>
          <p:nvPr/>
        </p:nvSpPr>
        <p:spPr>
          <a:xfrm>
            <a:off x="899592" y="116632"/>
            <a:ext cx="7102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halkboard SE" panose="03050602040202020205" pitchFamily="66" charset="77"/>
              </a:rPr>
              <a:t>Attempts at Explanation of Baryon Asymmetry </a:t>
            </a:r>
          </a:p>
          <a:p>
            <a:pPr algn="ctr"/>
            <a:r>
              <a:rPr lang="en-US" sz="2400" b="1" dirty="0">
                <a:latin typeface="Chalkboard SE" panose="03050602040202020205" pitchFamily="66" charset="77"/>
              </a:rPr>
              <a:t>– Sakharov ‘s Conditions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110733-A9F1-004B-A581-D57510AD11ED}"/>
              </a:ext>
            </a:extLst>
          </p:cNvPr>
          <p:cNvSpPr txBox="1"/>
          <p:nvPr/>
        </p:nvSpPr>
        <p:spPr>
          <a:xfrm rot="20281281">
            <a:off x="5154338" y="5470882"/>
            <a:ext cx="2125134" cy="83099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Chalkduster" panose="03050602040202020205" pitchFamily="66" charset="77"/>
              </a:rPr>
              <a:t>Need to go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Chalkduster" panose="03050602040202020205" pitchFamily="66" charset="77"/>
              </a:rPr>
              <a:t>Beyond....</a:t>
            </a:r>
          </a:p>
        </p:txBody>
      </p:sp>
    </p:spTree>
    <p:extLst>
      <p:ext uri="{BB962C8B-B14F-4D97-AF65-F5344CB8AC3E}">
        <p14:creationId xmlns:p14="http://schemas.microsoft.com/office/powerpoint/2010/main" val="17237892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BBB3F-3655-874F-9E17-8A483E1A41C3}"/>
              </a:ext>
            </a:extLst>
          </p:cNvPr>
          <p:cNvSpPr txBox="1"/>
          <p:nvPr/>
        </p:nvSpPr>
        <p:spPr>
          <a:xfrm>
            <a:off x="532269" y="116632"/>
            <a:ext cx="5878404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World-Sheet Instantons, 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  <a:p>
            <a:pPr algn="ctr"/>
            <a:r>
              <a:rPr lang="en-US" sz="1600" b="1" dirty="0"/>
              <a:t>&amp; deviations from  scale invariance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C7B0F-63CF-C545-90EA-5EC7415A9F0E}"/>
              </a:ext>
            </a:extLst>
          </p:cNvPr>
          <p:cNvSpPr txBox="1"/>
          <p:nvPr/>
        </p:nvSpPr>
        <p:spPr>
          <a:xfrm>
            <a:off x="6521064" y="116632"/>
            <a:ext cx="2549096" cy="1015663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NEM, Universe 7 (2021) 12, 480, </a:t>
            </a:r>
          </a:p>
          <a:p>
            <a:r>
              <a:rPr lang="en-US" sz="1200" b="1" dirty="0"/>
              <a:t>e-Print: 2111.05675 [hep-</a:t>
            </a:r>
            <a:r>
              <a:rPr lang="en-US" sz="1200" b="1" dirty="0" err="1"/>
              <a:t>th</a:t>
            </a:r>
            <a:r>
              <a:rPr lang="en-US" sz="1200" b="1" dirty="0"/>
              <a:t>]</a:t>
            </a:r>
          </a:p>
          <a:p>
            <a:endParaRPr lang="en-US" sz="1200" b="1" dirty="0"/>
          </a:p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A02D-DE37-6C4D-A924-FB6CA9C5B036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60E3B-1D9B-334D-B2F0-83BEC943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582803" y="2119076"/>
            <a:ext cx="783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world-sheet</a:t>
            </a:r>
            <a:r>
              <a:rPr lang="en-US" dirty="0"/>
              <a:t> (non-perturbative) </a:t>
            </a:r>
            <a:r>
              <a:rPr lang="en-US" dirty="0">
                <a:solidFill>
                  <a:srgbClr val="FF0000"/>
                </a:solidFill>
              </a:rPr>
              <a:t>instantons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C0107"/>
                </a:solidFill>
                <a:sym typeface="Wingdings" pitchFamily="2" charset="2"/>
              </a:rPr>
              <a:t>periodic potential perturbations</a:t>
            </a:r>
            <a:endParaRPr lang="en-US" dirty="0">
              <a:solidFill>
                <a:srgbClr val="FC010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58DE8-D4C8-954F-B745-EDF60568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50" y="2731775"/>
            <a:ext cx="2374900" cy="774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65C29D-5E09-E848-AD57-1CD1AAD0E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314" y="2852936"/>
            <a:ext cx="1079500" cy="444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751B6A-77C3-BE48-A3AD-B84BA1A12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429" y="2827025"/>
            <a:ext cx="1917700" cy="584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E35681-2A47-D74A-AF45-1377401C8A07}"/>
              </a:ext>
            </a:extLst>
          </p:cNvPr>
          <p:cNvSpPr txBox="1"/>
          <p:nvPr/>
        </p:nvSpPr>
        <p:spPr>
          <a:xfrm>
            <a:off x="5580112" y="2924944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5EC722-A2A0-AB45-85B0-679250099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75" y="3709193"/>
            <a:ext cx="2374900" cy="660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CCA96E-BE5F-9E4D-A955-95EEF7E3D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429" y="3731820"/>
            <a:ext cx="1587500" cy="393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3954B8-D609-5547-B617-44D7B7B56879}"/>
              </a:ext>
            </a:extLst>
          </p:cNvPr>
          <p:cNvSpPr txBox="1"/>
          <p:nvPr/>
        </p:nvSpPr>
        <p:spPr>
          <a:xfrm>
            <a:off x="5580112" y="370919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Restrict to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1A3116F-CA4C-4942-AF53-470A5C414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007" y="3697525"/>
            <a:ext cx="1638300" cy="381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B83A82-51D4-8748-8AD1-7EEE7BD23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679" y="4727260"/>
            <a:ext cx="6807200" cy="7239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B7797D-5245-E54F-B068-26ACB78FA285}"/>
              </a:ext>
            </a:extLst>
          </p:cNvPr>
          <p:cNvSpPr txBox="1"/>
          <p:nvPr/>
        </p:nvSpPr>
        <p:spPr>
          <a:xfrm>
            <a:off x="4953486" y="5599537"/>
            <a:ext cx="3465116" cy="646331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L. McAllister, E. Silverstein and A. Westphal, </a:t>
            </a:r>
          </a:p>
          <a:p>
            <a:r>
              <a:rPr lang="en-US" sz="1200" b="1" dirty="0"/>
              <a:t>Phys. Rev. D 82 (2010), 046003 </a:t>
            </a:r>
          </a:p>
          <a:p>
            <a:r>
              <a:rPr lang="en-US" sz="1200" b="1" dirty="0"/>
              <a:t> [arXiv:0808.0706 [hep-</a:t>
            </a:r>
            <a:r>
              <a:rPr lang="en-US" sz="1200" b="1" dirty="0" err="1"/>
              <a:t>th</a:t>
            </a:r>
            <a:r>
              <a:rPr lang="en-US" sz="1200" b="1" dirty="0"/>
              <a:t>]].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EB43D7-3B76-EA47-918C-82B1B7C5C6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692" y="5589240"/>
            <a:ext cx="2273300" cy="901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24B1A7-CBFB-8D44-A0CA-C68855100165}"/>
              </a:ext>
            </a:extLst>
          </p:cNvPr>
          <p:cNvSpPr txBox="1"/>
          <p:nvPr/>
        </p:nvSpPr>
        <p:spPr>
          <a:xfrm>
            <a:off x="1331640" y="530120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warp factor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9043D20-E8E7-3243-93DB-24B61235DEDE}"/>
              </a:ext>
            </a:extLst>
          </p:cNvPr>
          <p:cNvCxnSpPr>
            <a:cxnSpLocks/>
          </p:cNvCxnSpPr>
          <p:nvPr/>
        </p:nvCxnSpPr>
        <p:spPr>
          <a:xfrm>
            <a:off x="2602298" y="5553958"/>
            <a:ext cx="326143" cy="254869"/>
          </a:xfrm>
          <a:prstGeom prst="straightConnector1">
            <a:avLst/>
          </a:prstGeom>
          <a:ln w="47625">
            <a:solidFill>
              <a:srgbClr val="FC010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2BCDE7-7287-8CEF-F637-EA5277F71C3E}"/>
                  </a:ext>
                </a:extLst>
              </p:cNvPr>
              <p:cNvSpPr txBox="1"/>
              <p:nvPr/>
            </p:nvSpPr>
            <p:spPr>
              <a:xfrm>
                <a:off x="894381" y="4314582"/>
                <a:ext cx="75660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C0107"/>
                    </a:solidFill>
                  </a:rPr>
                  <a:t>NB: For </a:t>
                </a:r>
                <a:r>
                  <a:rPr lang="en-US" sz="1600" dirty="0" err="1">
                    <a:solidFill>
                      <a:srgbClr val="FC0107"/>
                    </a:solidFill>
                  </a:rPr>
                  <a:t>S</a:t>
                </a:r>
                <a:r>
                  <a:rPr lang="en-US" sz="1600" baseline="-25000" dirty="0" err="1">
                    <a:solidFill>
                      <a:srgbClr val="FC0107"/>
                    </a:solidFill>
                  </a:rPr>
                  <a:t>winst</a:t>
                </a:r>
                <a:r>
                  <a:rPr lang="en-US" sz="1600" baseline="-25000" dirty="0">
                    <a:solidFill>
                      <a:srgbClr val="FC0107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C010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rgbClr val="FC0107"/>
                    </a:solidFill>
                  </a:rPr>
                  <a:t> O(40): m</a:t>
                </a:r>
                <a:r>
                  <a:rPr lang="en-US" sz="1600" b="1" baseline="-25000" dirty="0">
                    <a:solidFill>
                      <a:srgbClr val="FC0107"/>
                    </a:solidFill>
                    <a:latin typeface="Chalkboard SE" panose="03050602040202020205" pitchFamily="66" charset="77"/>
                  </a:rPr>
                  <a:t>a</a:t>
                </a:r>
                <a:r>
                  <a:rPr lang="en-US" sz="1600" b="1" dirty="0">
                    <a:solidFill>
                      <a:srgbClr val="FC0107"/>
                    </a:solidFill>
                    <a:latin typeface="Chalkboard SE" panose="03050602040202020205" pitchFamily="66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C010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1600" b="1" i="1" smtClean="0">
                        <a:solidFill>
                          <a:srgbClr val="FC010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FC0107"/>
                    </a:solidFill>
                  </a:rPr>
                  <a:t>O(10</a:t>
                </a:r>
                <a:r>
                  <a:rPr lang="en-US" sz="1600" baseline="30000" dirty="0">
                    <a:solidFill>
                      <a:srgbClr val="FC0107"/>
                    </a:solidFill>
                  </a:rPr>
                  <a:t>-17</a:t>
                </a:r>
                <a:r>
                  <a:rPr lang="en-US" sz="1600" dirty="0">
                    <a:solidFill>
                      <a:srgbClr val="FC0107"/>
                    </a:solidFill>
                  </a:rPr>
                  <a:t>) eV, still compatible with ultralight axion DM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2BCDE7-7287-8CEF-F637-EA5277F71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81" y="4314582"/>
                <a:ext cx="7566051" cy="338554"/>
              </a:xfrm>
              <a:prstGeom prst="rect">
                <a:avLst/>
              </a:prstGeom>
              <a:blipFill>
                <a:blip r:embed="rId11"/>
                <a:stretch>
                  <a:fillRect l="-503"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4537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BBB3F-3655-874F-9E17-8A483E1A41C3}"/>
              </a:ext>
            </a:extLst>
          </p:cNvPr>
          <p:cNvSpPr txBox="1"/>
          <p:nvPr/>
        </p:nvSpPr>
        <p:spPr>
          <a:xfrm>
            <a:off x="532269" y="116632"/>
            <a:ext cx="5878404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World-Sheet Instantons, 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  <a:p>
            <a:pPr algn="ctr"/>
            <a:r>
              <a:rPr lang="en-US" sz="1600" b="1" dirty="0"/>
              <a:t>&amp; deviations from  scale invariance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C7B0F-63CF-C545-90EA-5EC7415A9F0E}"/>
              </a:ext>
            </a:extLst>
          </p:cNvPr>
          <p:cNvSpPr txBox="1"/>
          <p:nvPr/>
        </p:nvSpPr>
        <p:spPr>
          <a:xfrm>
            <a:off x="6107539" y="4223146"/>
            <a:ext cx="1949573" cy="646331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C26E5"/>
                </a:solidFill>
              </a:rPr>
              <a:t>NEM, Sola + </a:t>
            </a:r>
            <a:r>
              <a:rPr lang="en-US" sz="1200" b="1" dirty="0" err="1">
                <a:solidFill>
                  <a:srgbClr val="3C26E5"/>
                </a:solidFill>
              </a:rPr>
              <a:t>Basilakos</a:t>
            </a:r>
            <a:endParaRPr lang="en-US" sz="1200" b="1" dirty="0">
              <a:solidFill>
                <a:srgbClr val="3C26E5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A02D-DE37-6C4D-A924-FB6CA9C5B036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60E3B-1D9B-334D-B2F0-83BEC943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582803" y="2119076"/>
            <a:ext cx="783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world-sheet</a:t>
            </a:r>
            <a:r>
              <a:rPr lang="en-US" dirty="0"/>
              <a:t> (non-perturbative) </a:t>
            </a:r>
            <a:r>
              <a:rPr lang="en-US" dirty="0">
                <a:solidFill>
                  <a:srgbClr val="FF0000"/>
                </a:solidFill>
              </a:rPr>
              <a:t>instantons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C0107"/>
                </a:solidFill>
                <a:sym typeface="Wingdings" pitchFamily="2" charset="2"/>
              </a:rPr>
              <a:t>periodic potential perturbations</a:t>
            </a:r>
            <a:endParaRPr lang="en-US" dirty="0">
              <a:solidFill>
                <a:srgbClr val="FC010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ABD87-E7B4-C346-B994-06D0D6D7D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12" y="3147083"/>
            <a:ext cx="8775576" cy="632139"/>
          </a:xfrm>
          <a:prstGeom prst="rect">
            <a:avLst/>
          </a:prstGeom>
          <a:ln w="41275">
            <a:solidFill>
              <a:srgbClr val="FF006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4D216-6579-154C-9D25-546C39F3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939629"/>
            <a:ext cx="38227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8A1B27-FA5C-ED4E-828D-2A5998F2E669}"/>
              </a:ext>
            </a:extLst>
          </p:cNvPr>
          <p:cNvSpPr txBox="1"/>
          <p:nvPr/>
        </p:nvSpPr>
        <p:spPr>
          <a:xfrm>
            <a:off x="251520" y="4369592"/>
            <a:ext cx="1043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C0107"/>
                </a:solidFill>
              </a:rPr>
              <a:t>Case 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3C26E5"/>
                </a:solidFill>
              </a:rPr>
              <a:t>Case II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DD89E-8475-4A43-8586-27AC53E2B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748" y="5301208"/>
            <a:ext cx="3784600" cy="7493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B15755-002F-2F4D-87D7-C4B236FA01DA}"/>
              </a:ext>
            </a:extLst>
          </p:cNvPr>
          <p:cNvSpPr txBox="1"/>
          <p:nvPr/>
        </p:nvSpPr>
        <p:spPr>
          <a:xfrm>
            <a:off x="6081867" y="5569921"/>
            <a:ext cx="2930418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C26E5"/>
                </a:solidFill>
              </a:rPr>
              <a:t>Zhou, Jiang, Cai, Sasaki, Pi, </a:t>
            </a:r>
          </a:p>
          <a:p>
            <a:r>
              <a:rPr lang="en-US" sz="1200" b="1" dirty="0">
                <a:solidFill>
                  <a:srgbClr val="3C26E5"/>
                </a:solidFill>
              </a:rPr>
              <a:t>Phys. Rev. D 102 (2020) no.10, 103527</a:t>
            </a:r>
          </a:p>
        </p:txBody>
      </p:sp>
    </p:spTree>
    <p:extLst>
      <p:ext uri="{BB962C8B-B14F-4D97-AF65-F5344CB8AC3E}">
        <p14:creationId xmlns:p14="http://schemas.microsoft.com/office/powerpoint/2010/main" val="42157021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BBB3F-3655-874F-9E17-8A483E1A41C3}"/>
              </a:ext>
            </a:extLst>
          </p:cNvPr>
          <p:cNvSpPr txBox="1"/>
          <p:nvPr/>
        </p:nvSpPr>
        <p:spPr>
          <a:xfrm>
            <a:off x="532269" y="116632"/>
            <a:ext cx="5878404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World-Sheet Instantons, 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  <a:p>
            <a:pPr algn="ctr"/>
            <a:r>
              <a:rPr lang="en-US" sz="1600" b="1" dirty="0"/>
              <a:t>&amp; deviations from  scale invariance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A02D-DE37-6C4D-A924-FB6CA9C5B036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60E3B-1D9B-334D-B2F0-83BEC943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582803" y="2119076"/>
            <a:ext cx="783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world-sheet</a:t>
            </a:r>
            <a:r>
              <a:rPr lang="en-US" dirty="0"/>
              <a:t> (non-perturbative) </a:t>
            </a:r>
            <a:r>
              <a:rPr lang="en-US" dirty="0">
                <a:solidFill>
                  <a:srgbClr val="FF0000"/>
                </a:solidFill>
              </a:rPr>
              <a:t>instantons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C0107"/>
                </a:solidFill>
                <a:sym typeface="Wingdings" pitchFamily="2" charset="2"/>
              </a:rPr>
              <a:t>periodic potential perturbations</a:t>
            </a:r>
            <a:endParaRPr lang="en-US" dirty="0">
              <a:solidFill>
                <a:srgbClr val="FC0107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4D216-6579-154C-9D25-546C39F34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939629"/>
            <a:ext cx="38227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8A1B27-FA5C-ED4E-828D-2A5998F2E669}"/>
              </a:ext>
            </a:extLst>
          </p:cNvPr>
          <p:cNvSpPr txBox="1"/>
          <p:nvPr/>
        </p:nvSpPr>
        <p:spPr>
          <a:xfrm>
            <a:off x="251520" y="4369592"/>
            <a:ext cx="1043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C0107"/>
                </a:solidFill>
              </a:rPr>
              <a:t>Case 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3C26E5"/>
                </a:solidFill>
              </a:rPr>
              <a:t>Case II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DD89E-8475-4A43-8586-27AC53E2B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748" y="5301208"/>
            <a:ext cx="3784600" cy="7493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B15755-002F-2F4D-87D7-C4B236FA01DA}"/>
              </a:ext>
            </a:extLst>
          </p:cNvPr>
          <p:cNvSpPr txBox="1"/>
          <p:nvPr/>
        </p:nvSpPr>
        <p:spPr>
          <a:xfrm>
            <a:off x="6081867" y="5569921"/>
            <a:ext cx="2930418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C26E5"/>
                </a:solidFill>
              </a:rPr>
              <a:t>Zhou, Jiang, Cai, Sasaki, Pi, </a:t>
            </a:r>
          </a:p>
          <a:p>
            <a:r>
              <a:rPr lang="en-US" sz="1200" b="1" dirty="0">
                <a:solidFill>
                  <a:srgbClr val="3C26E5"/>
                </a:solidFill>
              </a:rPr>
              <a:t>Phys. Rev. D 102 (2020) no.10, 103527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30D21-3770-7F46-9D79-D60FACA94F25}"/>
              </a:ext>
            </a:extLst>
          </p:cNvPr>
          <p:cNvSpPr txBox="1"/>
          <p:nvPr/>
        </p:nvSpPr>
        <p:spPr>
          <a:xfrm rot="20842721">
            <a:off x="822736" y="4950104"/>
            <a:ext cx="4211409" cy="369332"/>
          </a:xfrm>
          <a:prstGeom prst="rect">
            <a:avLst/>
          </a:prstGeom>
          <a:pattFill prst="pct70">
            <a:fgClr>
              <a:schemeClr val="accent1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</a:rPr>
              <a:t>Enhancement</a:t>
            </a:r>
            <a:r>
              <a:rPr lang="en-US" dirty="0"/>
              <a:t> of cosmic perturbations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C565AC-DA86-C342-860F-5E6CB152A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814" y="4708851"/>
            <a:ext cx="746870" cy="647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3C6751-23DA-2E4E-98FA-9FF98EEC44FD}"/>
              </a:ext>
            </a:extLst>
          </p:cNvPr>
          <p:cNvSpPr txBox="1"/>
          <p:nvPr/>
        </p:nvSpPr>
        <p:spPr>
          <a:xfrm>
            <a:off x="6107539" y="4223146"/>
            <a:ext cx="1949573" cy="646331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C26E5"/>
                </a:solidFill>
              </a:rPr>
              <a:t>NEM, Sola + </a:t>
            </a:r>
            <a:r>
              <a:rPr lang="en-US" sz="1200" b="1" dirty="0" err="1">
                <a:solidFill>
                  <a:srgbClr val="3C26E5"/>
                </a:solidFill>
              </a:rPr>
              <a:t>Basilakos</a:t>
            </a:r>
            <a:endParaRPr lang="en-US" sz="1200" b="1" dirty="0">
              <a:solidFill>
                <a:srgbClr val="3C26E5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B33363-9777-184C-A4AE-CF4935E1C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12" y="3147083"/>
            <a:ext cx="8775576" cy="632139"/>
          </a:xfrm>
          <a:prstGeom prst="rect">
            <a:avLst/>
          </a:prstGeom>
          <a:ln w="41275">
            <a:solidFill>
              <a:srgbClr val="FF006B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E4106C-375B-8B25-FED6-6D1A85B4114B}"/>
              </a:ext>
            </a:extLst>
          </p:cNvPr>
          <p:cNvCxnSpPr>
            <a:cxnSpLocks/>
          </p:cNvCxnSpPr>
          <p:nvPr/>
        </p:nvCxnSpPr>
        <p:spPr>
          <a:xfrm flipH="1">
            <a:off x="3036462" y="3628096"/>
            <a:ext cx="1424287" cy="1307173"/>
          </a:xfrm>
          <a:prstGeom prst="straightConnector1">
            <a:avLst/>
          </a:prstGeom>
          <a:ln w="889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C59DF03-8A84-CC70-8BD6-61C054FAFAF2}"/>
              </a:ext>
            </a:extLst>
          </p:cNvPr>
          <p:cNvSpPr/>
          <p:nvPr/>
        </p:nvSpPr>
        <p:spPr>
          <a:xfrm>
            <a:off x="3671886" y="2864822"/>
            <a:ext cx="1692202" cy="914400"/>
          </a:xfrm>
          <a:prstGeom prst="ellipse">
            <a:avLst/>
          </a:prstGeom>
          <a:noFill/>
          <a:ln w="539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0931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BBB3F-3655-874F-9E17-8A483E1A41C3}"/>
              </a:ext>
            </a:extLst>
          </p:cNvPr>
          <p:cNvSpPr txBox="1"/>
          <p:nvPr/>
        </p:nvSpPr>
        <p:spPr>
          <a:xfrm>
            <a:off x="532269" y="116632"/>
            <a:ext cx="5878404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World-Sheet Instantons, 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  <a:p>
            <a:pPr algn="ctr"/>
            <a:r>
              <a:rPr lang="en-US" sz="1600" b="1" dirty="0"/>
              <a:t>&amp; deviations from  scale invariance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C7B0F-63CF-C545-90EA-5EC7415A9F0E}"/>
              </a:ext>
            </a:extLst>
          </p:cNvPr>
          <p:cNvSpPr txBox="1"/>
          <p:nvPr/>
        </p:nvSpPr>
        <p:spPr>
          <a:xfrm>
            <a:off x="5997746" y="4223146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A02D-DE37-6C4D-A924-FB6CA9C5B036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60E3B-1D9B-334D-B2F0-83BEC943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582803" y="2119076"/>
            <a:ext cx="783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world-sheet</a:t>
            </a:r>
            <a:r>
              <a:rPr lang="en-US" dirty="0"/>
              <a:t> (non-perturbative) </a:t>
            </a:r>
            <a:r>
              <a:rPr lang="en-US" dirty="0">
                <a:solidFill>
                  <a:srgbClr val="FF0000"/>
                </a:solidFill>
              </a:rPr>
              <a:t>instantons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C0107"/>
                </a:solidFill>
                <a:sym typeface="Wingdings" pitchFamily="2" charset="2"/>
              </a:rPr>
              <a:t>periodic potential perturbations</a:t>
            </a:r>
            <a:endParaRPr lang="en-US" dirty="0">
              <a:solidFill>
                <a:srgbClr val="FC0107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4D216-6579-154C-9D25-546C39F34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939629"/>
            <a:ext cx="38227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8A1B27-FA5C-ED4E-828D-2A5998F2E669}"/>
              </a:ext>
            </a:extLst>
          </p:cNvPr>
          <p:cNvSpPr txBox="1"/>
          <p:nvPr/>
        </p:nvSpPr>
        <p:spPr>
          <a:xfrm>
            <a:off x="251520" y="4369592"/>
            <a:ext cx="8515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C0107"/>
                </a:solidFill>
              </a:rPr>
              <a:t>Case 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3C26E5"/>
                </a:solidFill>
              </a:rPr>
              <a:t>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F27D2F-3A7D-8E42-9BFC-B4B862B5FBCD}"/>
              </a:ext>
            </a:extLst>
          </p:cNvPr>
          <p:cNvSpPr/>
          <p:nvPr/>
        </p:nvSpPr>
        <p:spPr>
          <a:xfrm>
            <a:off x="179512" y="4005064"/>
            <a:ext cx="5328592" cy="1028700"/>
          </a:xfrm>
          <a:prstGeom prst="ellipse">
            <a:avLst/>
          </a:prstGeom>
          <a:noFill/>
          <a:ln w="47625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B0A213-750F-814B-8DB0-A58736844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12" y="3147083"/>
            <a:ext cx="8775576" cy="632139"/>
          </a:xfrm>
          <a:prstGeom prst="rect">
            <a:avLst/>
          </a:prstGeom>
          <a:ln w="41275">
            <a:solidFill>
              <a:srgbClr val="FF006B"/>
            </a:solidFill>
          </a:ln>
        </p:spPr>
      </p:pic>
    </p:spTree>
    <p:extLst>
      <p:ext uri="{BB962C8B-B14F-4D97-AF65-F5344CB8AC3E}">
        <p14:creationId xmlns:p14="http://schemas.microsoft.com/office/powerpoint/2010/main" val="33717900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5C123-8B77-9B4D-AF69-E72207E9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7" y="1250658"/>
            <a:ext cx="4227969" cy="2823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C41CE9-7489-124C-9F75-6C13B1B4A1DF}"/>
              </a:ext>
            </a:extLst>
          </p:cNvPr>
          <p:cNvSpPr txBox="1"/>
          <p:nvPr/>
        </p:nvSpPr>
        <p:spPr>
          <a:xfrm>
            <a:off x="117599" y="203023"/>
            <a:ext cx="5567551" cy="338554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The enhancement of cosmic perturbations mechanism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B1CC6-BA1F-814A-89AD-8D518FE2798C}"/>
              </a:ext>
            </a:extLst>
          </p:cNvPr>
          <p:cNvSpPr txBox="1"/>
          <p:nvPr/>
        </p:nvSpPr>
        <p:spPr>
          <a:xfrm>
            <a:off x="6300192" y="203023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AA9D9-6E72-1443-9776-C6B0D69DF864}"/>
              </a:ext>
            </a:extLst>
          </p:cNvPr>
          <p:cNvSpPr txBox="1"/>
          <p:nvPr/>
        </p:nvSpPr>
        <p:spPr>
          <a:xfrm>
            <a:off x="2401261" y="2878664"/>
            <a:ext cx="120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``step-like’’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DF181-D45D-7244-AE9B-CEE5EE654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338" y="1322666"/>
            <a:ext cx="4250150" cy="2617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59F41-2A55-1645-B6E8-35D3C4C37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808" y="4905823"/>
            <a:ext cx="1638253" cy="614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2BA0A-0734-0B4C-8F58-82238FB0A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073" y="4848141"/>
            <a:ext cx="662341" cy="614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D4194-0BE0-124B-BC86-C30F5D4CE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426" y="4905211"/>
            <a:ext cx="1110132" cy="614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9794F7-A10D-AA4D-A0D1-BBB5FDCC2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206" y="5515099"/>
            <a:ext cx="2775282" cy="1082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D49CE-8EF7-BD40-A46E-829A8FAA9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40" y="5515099"/>
            <a:ext cx="6027369" cy="1064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B37A49-6187-9F4F-858C-77D0C5961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94" y="4130978"/>
            <a:ext cx="8100392" cy="583503"/>
          </a:xfrm>
          <a:prstGeom prst="rect">
            <a:avLst/>
          </a:prstGeom>
          <a:ln w="41275">
            <a:solidFill>
              <a:srgbClr val="FC0107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1E66A3-AA4B-AB4C-8BF8-2A963BE6A41B}"/>
              </a:ext>
            </a:extLst>
          </p:cNvPr>
          <p:cNvSpPr txBox="1"/>
          <p:nvPr/>
        </p:nvSpPr>
        <p:spPr>
          <a:xfrm>
            <a:off x="1545200" y="755412"/>
            <a:ext cx="655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b-field + condensate </a:t>
            </a:r>
            <a:r>
              <a:rPr lang="en-US" dirty="0"/>
              <a:t>drive inflation, </a:t>
            </a:r>
            <a:r>
              <a:rPr lang="en-US" b="1" dirty="0">
                <a:latin typeface="Chalkboard SE" panose="03050602040202020205" pitchFamily="66" charset="77"/>
              </a:rPr>
              <a:t>a-axion</a:t>
            </a:r>
            <a:r>
              <a:rPr lang="en-US" b="1" dirty="0">
                <a:latin typeface="+mj-lt"/>
              </a:rPr>
              <a:t> ends inflation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FF757-0749-4CCB-F367-89DE9F9E3635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{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sec:pbhgw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865446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41CE9-7489-124C-9F75-6C13B1B4A1DF}"/>
              </a:ext>
            </a:extLst>
          </p:cNvPr>
          <p:cNvSpPr txBox="1"/>
          <p:nvPr/>
        </p:nvSpPr>
        <p:spPr>
          <a:xfrm>
            <a:off x="117599" y="203023"/>
            <a:ext cx="5567551" cy="338554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The enhancement of cosmic perturbations mechanism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B1CC6-BA1F-814A-89AD-8D518FE2798C}"/>
              </a:ext>
            </a:extLst>
          </p:cNvPr>
          <p:cNvSpPr txBox="1"/>
          <p:nvPr/>
        </p:nvSpPr>
        <p:spPr>
          <a:xfrm>
            <a:off x="6300192" y="203023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9794F7-A10D-AA4D-A0D1-BBB5FDCC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206" y="5515099"/>
            <a:ext cx="2775282" cy="1082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D49CE-8EF7-BD40-A46E-829A8FAA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0" y="5515099"/>
            <a:ext cx="6027369" cy="1064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1E66A3-AA4B-AB4C-8BF8-2A963BE6A41B}"/>
              </a:ext>
            </a:extLst>
          </p:cNvPr>
          <p:cNvSpPr txBox="1"/>
          <p:nvPr/>
        </p:nvSpPr>
        <p:spPr>
          <a:xfrm>
            <a:off x="1545200" y="755412"/>
            <a:ext cx="655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b-field + condensate </a:t>
            </a:r>
            <a:r>
              <a:rPr lang="en-US" dirty="0"/>
              <a:t>drive inflation, </a:t>
            </a:r>
            <a:r>
              <a:rPr lang="en-US" b="1" dirty="0">
                <a:latin typeface="Chalkboard SE" panose="03050602040202020205" pitchFamily="66" charset="77"/>
              </a:rPr>
              <a:t>a-axion</a:t>
            </a:r>
            <a:r>
              <a:rPr lang="en-US" b="1" dirty="0">
                <a:latin typeface="+mj-lt"/>
              </a:rPr>
              <a:t> ends inflation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71442-F557-BB7B-A5F3-FEB788C14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14" y="1394414"/>
            <a:ext cx="8152571" cy="791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A3CF1-AD44-E01B-15ED-94604E86B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109" y="2579265"/>
            <a:ext cx="838572" cy="5031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03EB71-ADB7-98B3-ED4C-66E1F1B7DF40}"/>
              </a:ext>
            </a:extLst>
          </p:cNvPr>
          <p:cNvSpPr txBox="1"/>
          <p:nvPr/>
        </p:nvSpPr>
        <p:spPr>
          <a:xfrm>
            <a:off x="5450324" y="2197840"/>
            <a:ext cx="161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</a:rPr>
              <a:t>Parameters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587363-391C-098A-8BB8-F2844C753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317" y="2657678"/>
            <a:ext cx="1778823" cy="4293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9347F4-9848-7F5C-4084-42C71B730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181" y="3623243"/>
            <a:ext cx="1215447" cy="364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4445C3-E5E7-833E-04A4-853B61AB3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234" y="3573016"/>
            <a:ext cx="1883937" cy="3646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0AFF3E-DCA2-4396-41F5-7063BFC6F447}"/>
              </a:ext>
            </a:extLst>
          </p:cNvPr>
          <p:cNvSpPr txBox="1"/>
          <p:nvPr/>
        </p:nvSpPr>
        <p:spPr>
          <a:xfrm>
            <a:off x="5003470" y="4912201"/>
            <a:ext cx="3791231" cy="584775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err="1"/>
              <a:t>Fumagalli</a:t>
            </a:r>
            <a:r>
              <a:rPr lang="en-US" sz="1600" b="1" dirty="0"/>
              <a:t>, </a:t>
            </a:r>
            <a:r>
              <a:rPr lang="en-US" sz="1600" b="1" dirty="0" err="1"/>
              <a:t>Renaux-Petel</a:t>
            </a:r>
            <a:r>
              <a:rPr lang="en-US" sz="1600" b="1" dirty="0"/>
              <a:t>, Witkowski, </a:t>
            </a:r>
          </a:p>
          <a:p>
            <a:r>
              <a:rPr lang="en-US" sz="1600" b="1" dirty="0" err="1">
                <a:solidFill>
                  <a:srgbClr val="FF0000"/>
                </a:solidFill>
              </a:rPr>
              <a:t>arXiv</a:t>
            </a:r>
            <a:r>
              <a:rPr lang="en-US" sz="1600" b="1" dirty="0">
                <a:solidFill>
                  <a:srgbClr val="FF0000"/>
                </a:solidFill>
              </a:rPr>
              <a:t>: 2105.04861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24C54-3A23-0F34-93D0-54F5D5839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430" y="2219648"/>
            <a:ext cx="4226370" cy="3295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3913E-AF2B-BF5A-B2D4-F0E23BA9566C}"/>
              </a:ext>
            </a:extLst>
          </p:cNvPr>
          <p:cNvSpPr txBox="1"/>
          <p:nvPr/>
        </p:nvSpPr>
        <p:spPr>
          <a:xfrm>
            <a:off x="3655979" y="2474340"/>
            <a:ext cx="82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SET</a:t>
            </a:r>
            <a:r>
              <a:rPr lang="el-GR" b="1" dirty="0">
                <a:solidFill>
                  <a:srgbClr val="FF0000"/>
                </a:solidFill>
              </a:rPr>
              <a:t> 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6C841-1E10-AC12-B499-F7AB23A9B9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4009" y="3153281"/>
            <a:ext cx="2909131" cy="372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756BB-EDD4-0DCE-6559-4F32A1BE5F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8181" y="4146359"/>
            <a:ext cx="1770123" cy="3192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9126E68-A015-F338-B971-87979FCBBF68}"/>
                  </a:ext>
                </a:extLst>
              </p:cNvPr>
              <p:cNvSpPr txBox="1"/>
              <p:nvPr/>
            </p:nvSpPr>
            <p:spPr>
              <a:xfrm>
                <a:off x="4961341" y="4499828"/>
                <a:ext cx="404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r>
                  <a:rPr lang="en-GB" baseline="-25000" dirty="0"/>
                  <a:t>log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dirty="0"/>
                  <a:t> </a:t>
                </a:r>
                <a:r>
                  <a:rPr lang="el-GR" dirty="0"/>
                  <a:t>ω</a:t>
                </a:r>
                <a:r>
                  <a:rPr lang="en-GB" baseline="-25000" dirty="0"/>
                  <a:t>c  </a:t>
                </a:r>
                <a:r>
                  <a:rPr lang="en-GB" dirty="0">
                    <a:solidFill>
                      <a:srgbClr val="3C26E5"/>
                    </a:solidFill>
                    <a:latin typeface="Chalkduster" panose="03050602040202020205" pitchFamily="66" charset="77"/>
                  </a:rPr>
                  <a:t>resonant peak in </a:t>
                </a:r>
                <a:r>
                  <a:rPr lang="el-GR" dirty="0">
                    <a:solidFill>
                      <a:srgbClr val="3C26E5"/>
                    </a:solidFill>
                    <a:latin typeface="+mj-lt"/>
                  </a:rPr>
                  <a:t>Ω</a:t>
                </a:r>
                <a:r>
                  <a:rPr lang="en-GB" baseline="-25000" dirty="0">
                    <a:solidFill>
                      <a:srgbClr val="3C26E5"/>
                    </a:solidFill>
                    <a:latin typeface="+mj-lt"/>
                  </a:rPr>
                  <a:t>GW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9126E68-A015-F338-B971-87979FCBB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341" y="4499828"/>
                <a:ext cx="4041619" cy="369332"/>
              </a:xfrm>
              <a:prstGeom prst="rect">
                <a:avLst/>
              </a:prstGeom>
              <a:blipFill>
                <a:blip r:embed="rId12"/>
                <a:stretch>
                  <a:fillRect l="-125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4457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41CE9-7489-124C-9F75-6C13B1B4A1DF}"/>
              </a:ext>
            </a:extLst>
          </p:cNvPr>
          <p:cNvSpPr txBox="1"/>
          <p:nvPr/>
        </p:nvSpPr>
        <p:spPr>
          <a:xfrm>
            <a:off x="117599" y="203023"/>
            <a:ext cx="5567551" cy="338554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The enhancement of cosmic perturbations mechanism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B1CC6-BA1F-814A-89AD-8D518FE2798C}"/>
              </a:ext>
            </a:extLst>
          </p:cNvPr>
          <p:cNvSpPr txBox="1"/>
          <p:nvPr/>
        </p:nvSpPr>
        <p:spPr>
          <a:xfrm>
            <a:off x="6300192" y="203023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9794F7-A10D-AA4D-A0D1-BBB5FDCC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206" y="5515099"/>
            <a:ext cx="2775282" cy="1082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D49CE-8EF7-BD40-A46E-829A8FAA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0" y="5515099"/>
            <a:ext cx="6027369" cy="1064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1E66A3-AA4B-AB4C-8BF8-2A963BE6A41B}"/>
              </a:ext>
            </a:extLst>
          </p:cNvPr>
          <p:cNvSpPr txBox="1"/>
          <p:nvPr/>
        </p:nvSpPr>
        <p:spPr>
          <a:xfrm>
            <a:off x="1545200" y="755412"/>
            <a:ext cx="655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b-field + condensate </a:t>
            </a:r>
            <a:r>
              <a:rPr lang="en-US" dirty="0"/>
              <a:t>drive inflation, </a:t>
            </a:r>
            <a:r>
              <a:rPr lang="en-US" b="1" dirty="0">
                <a:latin typeface="Chalkboard SE" panose="03050602040202020205" pitchFamily="66" charset="77"/>
              </a:rPr>
              <a:t>a-axion</a:t>
            </a:r>
            <a:r>
              <a:rPr lang="en-US" b="1" dirty="0">
                <a:latin typeface="+mj-lt"/>
              </a:rPr>
              <a:t> ends inflation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71442-F557-BB7B-A5F3-FEB788C14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14" y="1394414"/>
            <a:ext cx="8152571" cy="791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A3CF1-AD44-E01B-15ED-94604E86B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109" y="2579265"/>
            <a:ext cx="838572" cy="5031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03EB71-ADB7-98B3-ED4C-66E1F1B7DF40}"/>
              </a:ext>
            </a:extLst>
          </p:cNvPr>
          <p:cNvSpPr txBox="1"/>
          <p:nvPr/>
        </p:nvSpPr>
        <p:spPr>
          <a:xfrm>
            <a:off x="5450324" y="2197840"/>
            <a:ext cx="161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</a:rPr>
              <a:t>Parameters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9347F4-9848-7F5C-4084-42C71B730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181" y="3623243"/>
            <a:ext cx="1215447" cy="364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1DD45E-4A1C-F8BC-CF98-9F74CD7C30D0}"/>
                  </a:ext>
                </a:extLst>
              </p:cNvPr>
              <p:cNvSpPr txBox="1"/>
              <p:nvPr/>
            </p:nvSpPr>
            <p:spPr>
              <a:xfrm>
                <a:off x="4961341" y="4499828"/>
                <a:ext cx="404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r>
                  <a:rPr lang="en-GB" baseline="-25000" dirty="0"/>
                  <a:t>log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dirty="0"/>
                  <a:t> </a:t>
                </a:r>
                <a:r>
                  <a:rPr lang="el-GR" dirty="0"/>
                  <a:t>ω</a:t>
                </a:r>
                <a:r>
                  <a:rPr lang="en-GB" baseline="-25000" dirty="0"/>
                  <a:t>c  </a:t>
                </a:r>
                <a:r>
                  <a:rPr lang="en-GB" dirty="0">
                    <a:solidFill>
                      <a:srgbClr val="3C26E5"/>
                    </a:solidFill>
                    <a:latin typeface="Chalkduster" panose="03050602040202020205" pitchFamily="66" charset="77"/>
                  </a:rPr>
                  <a:t>resonant peak in </a:t>
                </a:r>
                <a:r>
                  <a:rPr lang="el-GR" dirty="0">
                    <a:solidFill>
                      <a:srgbClr val="3C26E5"/>
                    </a:solidFill>
                    <a:latin typeface="+mj-lt"/>
                  </a:rPr>
                  <a:t>Ω</a:t>
                </a:r>
                <a:r>
                  <a:rPr lang="en-GB" baseline="-25000" dirty="0">
                    <a:solidFill>
                      <a:srgbClr val="3C26E5"/>
                    </a:solidFill>
                    <a:latin typeface="+mj-lt"/>
                  </a:rPr>
                  <a:t>GW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1DD45E-4A1C-F8BC-CF98-9F74CD7C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341" y="4499828"/>
                <a:ext cx="4041619" cy="369332"/>
              </a:xfrm>
              <a:prstGeom prst="rect">
                <a:avLst/>
              </a:prstGeom>
              <a:blipFill>
                <a:blip r:embed="rId7"/>
                <a:stretch>
                  <a:fillRect l="-125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520AFF3E-DCA2-4396-41F5-7063BFC6F447}"/>
              </a:ext>
            </a:extLst>
          </p:cNvPr>
          <p:cNvSpPr txBox="1"/>
          <p:nvPr/>
        </p:nvSpPr>
        <p:spPr>
          <a:xfrm>
            <a:off x="5003470" y="4912201"/>
            <a:ext cx="3791231" cy="584775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err="1"/>
              <a:t>Fumagalli</a:t>
            </a:r>
            <a:r>
              <a:rPr lang="en-US" sz="1600" b="1" dirty="0"/>
              <a:t>, </a:t>
            </a:r>
            <a:r>
              <a:rPr lang="en-US" sz="1600" b="1" dirty="0" err="1"/>
              <a:t>Renaux-Petel</a:t>
            </a:r>
            <a:r>
              <a:rPr lang="en-US" sz="1600" b="1" dirty="0"/>
              <a:t>, Witkowski, </a:t>
            </a:r>
          </a:p>
          <a:p>
            <a:r>
              <a:rPr lang="en-US" sz="1600" b="1" dirty="0" err="1">
                <a:solidFill>
                  <a:srgbClr val="FF0000"/>
                </a:solidFill>
              </a:rPr>
              <a:t>arXiv</a:t>
            </a:r>
            <a:r>
              <a:rPr lang="en-US" sz="1600" b="1" dirty="0">
                <a:solidFill>
                  <a:srgbClr val="FF0000"/>
                </a:solidFill>
              </a:rPr>
              <a:t>: 2105.04861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A88B9B-E3AE-C067-21C7-F1DDEC139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2334543"/>
            <a:ext cx="4099371" cy="31925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2417757-BCEE-E99B-B5D1-EE5E01861BC5}"/>
              </a:ext>
            </a:extLst>
          </p:cNvPr>
          <p:cNvSpPr txBox="1"/>
          <p:nvPr/>
        </p:nvSpPr>
        <p:spPr>
          <a:xfrm>
            <a:off x="3655979" y="24743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SET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392C311-F67D-0DDA-F9C1-493DB2DA03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9179" y="2686241"/>
            <a:ext cx="1948182" cy="324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2DA51B-714D-0F75-C9ED-733C37DE6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869" y="3164058"/>
            <a:ext cx="2585324" cy="369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A898A-CD31-2E7F-7D26-D233CAE49E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732" y="3635666"/>
            <a:ext cx="1703724" cy="309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0F74CA-532D-90E6-0AD8-8C7630C9C9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4019" y="4150774"/>
            <a:ext cx="1717136" cy="3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057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41CE9-7489-124C-9F75-6C13B1B4A1DF}"/>
              </a:ext>
            </a:extLst>
          </p:cNvPr>
          <p:cNvSpPr txBox="1"/>
          <p:nvPr/>
        </p:nvSpPr>
        <p:spPr>
          <a:xfrm>
            <a:off x="117599" y="203023"/>
            <a:ext cx="5567551" cy="338554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The enhancement of cosmic perturbations mechanism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B1CC6-BA1F-814A-89AD-8D518FE2798C}"/>
              </a:ext>
            </a:extLst>
          </p:cNvPr>
          <p:cNvSpPr txBox="1"/>
          <p:nvPr/>
        </p:nvSpPr>
        <p:spPr>
          <a:xfrm>
            <a:off x="6300192" y="203023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9794F7-A10D-AA4D-A0D1-BBB5FDCC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206" y="5515099"/>
            <a:ext cx="2775282" cy="1082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D49CE-8EF7-BD40-A46E-829A8FAA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0" y="5515099"/>
            <a:ext cx="6027369" cy="1064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1E66A3-AA4B-AB4C-8BF8-2A963BE6A41B}"/>
              </a:ext>
            </a:extLst>
          </p:cNvPr>
          <p:cNvSpPr txBox="1"/>
          <p:nvPr/>
        </p:nvSpPr>
        <p:spPr>
          <a:xfrm>
            <a:off x="1545200" y="755412"/>
            <a:ext cx="655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b-field + condensate </a:t>
            </a:r>
            <a:r>
              <a:rPr lang="en-US" dirty="0"/>
              <a:t>drive inflation, </a:t>
            </a:r>
            <a:r>
              <a:rPr lang="en-US" b="1" dirty="0">
                <a:latin typeface="Chalkboard SE" panose="03050602040202020205" pitchFamily="66" charset="77"/>
              </a:rPr>
              <a:t>a-axion</a:t>
            </a:r>
            <a:r>
              <a:rPr lang="en-US" b="1" dirty="0">
                <a:latin typeface="+mj-lt"/>
              </a:rPr>
              <a:t> ends inflation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71442-F557-BB7B-A5F3-FEB788C14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14" y="1394414"/>
            <a:ext cx="8152571" cy="791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A3CF1-AD44-E01B-15ED-94604E86B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109" y="2579265"/>
            <a:ext cx="838572" cy="5031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03EB71-ADB7-98B3-ED4C-66E1F1B7DF40}"/>
              </a:ext>
            </a:extLst>
          </p:cNvPr>
          <p:cNvSpPr txBox="1"/>
          <p:nvPr/>
        </p:nvSpPr>
        <p:spPr>
          <a:xfrm>
            <a:off x="5450324" y="2197840"/>
            <a:ext cx="161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</a:rPr>
              <a:t>Parameters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587363-391C-098A-8BB8-F2844C753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317" y="2657678"/>
            <a:ext cx="1778823" cy="4293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EF7DBF-9A81-3883-F52C-085FD9522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620" y="3168250"/>
            <a:ext cx="3049676" cy="3646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9347F4-9848-7F5C-4084-42C71B730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181" y="3623243"/>
            <a:ext cx="1215447" cy="364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4445C3-E5E7-833E-04A4-853B61AB38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234" y="3648077"/>
            <a:ext cx="1883937" cy="3646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8742BA-3A34-BDE4-809D-43CA9DE743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6682" y="4145189"/>
            <a:ext cx="1384995" cy="3693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0AFF3E-DCA2-4396-41F5-7063BFC6F447}"/>
              </a:ext>
            </a:extLst>
          </p:cNvPr>
          <p:cNvSpPr txBox="1"/>
          <p:nvPr/>
        </p:nvSpPr>
        <p:spPr>
          <a:xfrm>
            <a:off x="5003470" y="4912201"/>
            <a:ext cx="3791231" cy="584775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err="1"/>
              <a:t>Fumagalli</a:t>
            </a:r>
            <a:r>
              <a:rPr lang="en-US" sz="1600" b="1" dirty="0"/>
              <a:t>, </a:t>
            </a:r>
            <a:r>
              <a:rPr lang="en-US" sz="1600" b="1" dirty="0" err="1"/>
              <a:t>Renaux-Petel</a:t>
            </a:r>
            <a:r>
              <a:rPr lang="en-US" sz="1600" b="1" dirty="0"/>
              <a:t>, Witkowski, </a:t>
            </a:r>
          </a:p>
          <a:p>
            <a:r>
              <a:rPr lang="en-US" sz="1600" b="1" dirty="0" err="1">
                <a:solidFill>
                  <a:srgbClr val="FF0000"/>
                </a:solidFill>
              </a:rPr>
              <a:t>arXiv</a:t>
            </a:r>
            <a:r>
              <a:rPr lang="en-US" sz="1600" b="1" dirty="0">
                <a:solidFill>
                  <a:srgbClr val="FF0000"/>
                </a:solidFill>
              </a:rPr>
              <a:t>: 2105.04861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9C9E59-2A31-870F-856F-04E69FEACF85}"/>
              </a:ext>
            </a:extLst>
          </p:cNvPr>
          <p:cNvSpPr/>
          <p:nvPr/>
        </p:nvSpPr>
        <p:spPr>
          <a:xfrm>
            <a:off x="5706994" y="1297030"/>
            <a:ext cx="1979640" cy="914400"/>
          </a:xfrm>
          <a:prstGeom prst="ellipse">
            <a:avLst/>
          </a:prstGeom>
          <a:noFill/>
          <a:ln w="53975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CD21DA-8497-EE2D-07CB-FD0BC9658C25}"/>
              </a:ext>
            </a:extLst>
          </p:cNvPr>
          <p:cNvSpPr/>
          <p:nvPr/>
        </p:nvSpPr>
        <p:spPr>
          <a:xfrm>
            <a:off x="4716016" y="4149080"/>
            <a:ext cx="4427984" cy="1605063"/>
          </a:xfrm>
          <a:prstGeom prst="ellipse">
            <a:avLst/>
          </a:prstGeom>
          <a:noFill/>
          <a:ln w="53975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1BE189-D125-8297-03F4-46E48E288A82}"/>
                  </a:ext>
                </a:extLst>
              </p:cNvPr>
              <p:cNvSpPr txBox="1"/>
              <p:nvPr/>
            </p:nvSpPr>
            <p:spPr>
              <a:xfrm>
                <a:off x="4961341" y="4499828"/>
                <a:ext cx="404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r>
                  <a:rPr lang="en-GB" baseline="-25000" dirty="0"/>
                  <a:t>log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dirty="0"/>
                  <a:t> </a:t>
                </a:r>
                <a:r>
                  <a:rPr lang="el-GR" dirty="0"/>
                  <a:t>ω</a:t>
                </a:r>
                <a:r>
                  <a:rPr lang="en-GB" baseline="-25000" dirty="0"/>
                  <a:t>c  </a:t>
                </a:r>
                <a:r>
                  <a:rPr lang="en-GB" dirty="0">
                    <a:solidFill>
                      <a:srgbClr val="3C26E5"/>
                    </a:solidFill>
                    <a:latin typeface="Chalkduster" panose="03050602040202020205" pitchFamily="66" charset="77"/>
                  </a:rPr>
                  <a:t>resonant peak in </a:t>
                </a:r>
                <a:r>
                  <a:rPr lang="el-GR" dirty="0">
                    <a:solidFill>
                      <a:srgbClr val="3C26E5"/>
                    </a:solidFill>
                    <a:latin typeface="+mj-lt"/>
                  </a:rPr>
                  <a:t>Ω</a:t>
                </a:r>
                <a:r>
                  <a:rPr lang="en-GB" baseline="-25000" dirty="0">
                    <a:solidFill>
                      <a:srgbClr val="3C26E5"/>
                    </a:solidFill>
                    <a:latin typeface="+mj-lt"/>
                  </a:rPr>
                  <a:t>GW</a:t>
                </a:r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1BE189-D125-8297-03F4-46E48E288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341" y="4499828"/>
                <a:ext cx="4041619" cy="369332"/>
              </a:xfrm>
              <a:prstGeom prst="rect">
                <a:avLst/>
              </a:prstGeom>
              <a:blipFill>
                <a:blip r:embed="rId11"/>
                <a:stretch>
                  <a:fillRect l="-125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11F5B0FC-5B01-ED8E-375C-48F2A361B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205" y="2370299"/>
            <a:ext cx="2051928" cy="15999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F626DD-AC16-AE9A-DB45-AC47597D3F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0132" y="3855211"/>
            <a:ext cx="2096585" cy="163282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BEC3C7-2A01-708A-2FF7-5C25F5D627AE}"/>
              </a:ext>
            </a:extLst>
          </p:cNvPr>
          <p:cNvSpPr txBox="1"/>
          <p:nvPr/>
        </p:nvSpPr>
        <p:spPr>
          <a:xfrm>
            <a:off x="3522187" y="356612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SET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80A1D-EC92-24BA-35FD-F7B4145B52AB}"/>
              </a:ext>
            </a:extLst>
          </p:cNvPr>
          <p:cNvSpPr txBox="1"/>
          <p:nvPr/>
        </p:nvSpPr>
        <p:spPr>
          <a:xfrm>
            <a:off x="495714" y="396951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SET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443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41CE9-7489-124C-9F75-6C13B1B4A1DF}"/>
              </a:ext>
            </a:extLst>
          </p:cNvPr>
          <p:cNvSpPr txBox="1"/>
          <p:nvPr/>
        </p:nvSpPr>
        <p:spPr>
          <a:xfrm>
            <a:off x="1433319" y="203023"/>
            <a:ext cx="3825085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Primordial Black Hole (PBH) and GW </a:t>
            </a:r>
          </a:p>
          <a:p>
            <a:pPr algn="ctr"/>
            <a:r>
              <a:rPr lang="en-US" sz="1600" b="1" dirty="0"/>
              <a:t>enhanced production during inflation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B1CC6-BA1F-814A-89AD-8D518FE2798C}"/>
              </a:ext>
            </a:extLst>
          </p:cNvPr>
          <p:cNvSpPr txBox="1"/>
          <p:nvPr/>
        </p:nvSpPr>
        <p:spPr>
          <a:xfrm>
            <a:off x="6723144" y="249237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36A94-18EA-4848-AFAE-A72DB19B2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64"/>
          <a:stretch/>
        </p:blipFill>
        <p:spPr>
          <a:xfrm>
            <a:off x="251520" y="836712"/>
            <a:ext cx="7200800" cy="2875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4FC288-9A57-7448-AC66-EDA015045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50"/>
          <a:stretch/>
        </p:blipFill>
        <p:spPr>
          <a:xfrm>
            <a:off x="540732" y="3884379"/>
            <a:ext cx="3527212" cy="27524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92CFDA-26E8-C148-9EFC-4C22FDA1A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632" y="5391382"/>
            <a:ext cx="1793898" cy="3693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4D5ACD-3838-E04E-B9BE-2A1A6D609851}"/>
              </a:ext>
            </a:extLst>
          </p:cNvPr>
          <p:cNvSpPr txBox="1"/>
          <p:nvPr/>
        </p:nvSpPr>
        <p:spPr>
          <a:xfrm>
            <a:off x="4218750" y="403564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fractional PBH abundance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6C3455-3982-634E-A6B7-D77C1F6D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426" y="4390192"/>
            <a:ext cx="4710030" cy="671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0260B1-280E-3B42-A710-29274568E735}"/>
              </a:ext>
            </a:extLst>
          </p:cNvPr>
          <p:cNvSpPr txBox="1"/>
          <p:nvPr/>
        </p:nvSpPr>
        <p:spPr>
          <a:xfrm>
            <a:off x="4860806" y="479715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DD622-0E57-0242-B7F8-7742DFE24FFB}"/>
              </a:ext>
            </a:extLst>
          </p:cNvPr>
          <p:cNvSpPr txBox="1"/>
          <p:nvPr/>
        </p:nvSpPr>
        <p:spPr>
          <a:xfrm>
            <a:off x="7812360" y="1268760"/>
            <a:ext cx="88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</a:rPr>
              <a:t>SET 1 </a:t>
            </a:r>
          </a:p>
        </p:txBody>
      </p:sp>
    </p:spTree>
    <p:extLst>
      <p:ext uri="{BB962C8B-B14F-4D97-AF65-F5344CB8AC3E}">
        <p14:creationId xmlns:p14="http://schemas.microsoft.com/office/powerpoint/2010/main" val="12654717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41CE9-7489-124C-9F75-6C13B1B4A1DF}"/>
              </a:ext>
            </a:extLst>
          </p:cNvPr>
          <p:cNvSpPr txBox="1"/>
          <p:nvPr/>
        </p:nvSpPr>
        <p:spPr>
          <a:xfrm>
            <a:off x="1433319" y="203023"/>
            <a:ext cx="3825085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Primordial Black Hole (PBH) and GW </a:t>
            </a:r>
          </a:p>
          <a:p>
            <a:pPr algn="ctr"/>
            <a:r>
              <a:rPr lang="en-US" sz="1600" b="1" dirty="0"/>
              <a:t>enhanced production during inflation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B1CC6-BA1F-814A-89AD-8D518FE2798C}"/>
              </a:ext>
            </a:extLst>
          </p:cNvPr>
          <p:cNvSpPr txBox="1"/>
          <p:nvPr/>
        </p:nvSpPr>
        <p:spPr>
          <a:xfrm>
            <a:off x="6723144" y="249237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4D5ACD-3838-E04E-B9BE-2A1A6D609851}"/>
              </a:ext>
            </a:extLst>
          </p:cNvPr>
          <p:cNvSpPr txBox="1"/>
          <p:nvPr/>
        </p:nvSpPr>
        <p:spPr>
          <a:xfrm>
            <a:off x="4218750" y="403564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fractional PBH abundance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6C3455-3982-634E-A6B7-D77C1F6D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426" y="4390192"/>
            <a:ext cx="4710030" cy="671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0260B1-280E-3B42-A710-29274568E735}"/>
              </a:ext>
            </a:extLst>
          </p:cNvPr>
          <p:cNvSpPr txBox="1"/>
          <p:nvPr/>
        </p:nvSpPr>
        <p:spPr>
          <a:xfrm>
            <a:off x="4860806" y="479715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DD622-0E57-0242-B7F8-7742DFE24FFB}"/>
              </a:ext>
            </a:extLst>
          </p:cNvPr>
          <p:cNvSpPr txBox="1"/>
          <p:nvPr/>
        </p:nvSpPr>
        <p:spPr>
          <a:xfrm>
            <a:off x="7812360" y="126876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</a:rPr>
              <a:t>SET 2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D1651-F323-1B41-835C-03962A602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44" y="816633"/>
            <a:ext cx="7067992" cy="28747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89A1B-FBF6-544D-9B7A-30BB5FC44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45" y="3861048"/>
            <a:ext cx="3438082" cy="285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7742E-98D0-CB4B-AE46-DEC320633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5459511"/>
            <a:ext cx="1695838" cy="34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54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rei Sakharov - Wikipedia">
            <a:extLst>
              <a:ext uri="{FF2B5EF4-FFF2-40B4-BE49-F238E27FC236}">
                <a16:creationId xmlns:a16="http://schemas.microsoft.com/office/drawing/2014/main" id="{3E581770-3091-2944-9195-15AE46109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17"/>
          <a:stretch/>
        </p:blipFill>
        <p:spPr bwMode="auto">
          <a:xfrm>
            <a:off x="5580112" y="1124744"/>
            <a:ext cx="281247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18FB0D-C7C1-104B-8247-1FDAE237F4AF}"/>
              </a:ext>
            </a:extLst>
          </p:cNvPr>
          <p:cNvSpPr/>
          <p:nvPr/>
        </p:nvSpPr>
        <p:spPr>
          <a:xfrm>
            <a:off x="395536" y="1048668"/>
            <a:ext cx="4572000" cy="452431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Baryon number violation </a:t>
            </a: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C-violation</a:t>
            </a: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and CP violation</a:t>
            </a: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b="1" dirty="0">
              <a:solidFill>
                <a:srgbClr val="FFEEC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FFEEC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Departure from thermodynamic equilibrium (non-stationary system</a:t>
            </a:r>
            <a:r>
              <a:rPr lang="en-GB" dirty="0">
                <a:solidFill>
                  <a:srgbClr val="FFEEC4"/>
                </a:solidFill>
              </a:rPr>
              <a:t>) </a:t>
            </a:r>
            <a:endParaRPr lang="en-US" dirty="0">
              <a:solidFill>
                <a:srgbClr val="FFEEC4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701B7F8-1FCD-F643-876D-45309630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84" y="3633991"/>
            <a:ext cx="29464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P Violation | sciencesprings">
            <a:extLst>
              <a:ext uri="{FF2B5EF4-FFF2-40B4-BE49-F238E27FC236}">
                <a16:creationId xmlns:a16="http://schemas.microsoft.com/office/drawing/2014/main" id="{9516CD9F-071A-2D48-94A3-1A1D44B8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3240360" cy="1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E20C4-1856-C14A-813F-470A5F9E121B}"/>
              </a:ext>
            </a:extLst>
          </p:cNvPr>
          <p:cNvSpPr txBox="1"/>
          <p:nvPr/>
        </p:nvSpPr>
        <p:spPr>
          <a:xfrm>
            <a:off x="984669" y="5661248"/>
            <a:ext cx="344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CP </a:t>
            </a:r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|particle&gt; </a:t>
            </a:r>
            <a:r>
              <a:rPr lang="en-US" b="1" dirty="0">
                <a:latin typeface="Chalkboard SE" panose="03050602040202020205" pitchFamily="66" charset="77"/>
              </a:rPr>
              <a:t>= </a:t>
            </a:r>
            <a:r>
              <a:rPr lang="en-US" b="1" dirty="0">
                <a:solidFill>
                  <a:srgbClr val="800080"/>
                </a:solidFill>
                <a:latin typeface="Chalkboard SE" panose="03050602040202020205" pitchFamily="66" charset="77"/>
              </a:rPr>
              <a:t>|anti-particle&gt;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B7D1DC-9CF7-F941-BFAF-2F68551B1CC7}"/>
              </a:ext>
            </a:extLst>
          </p:cNvPr>
          <p:cNvSpPr/>
          <p:nvPr/>
        </p:nvSpPr>
        <p:spPr>
          <a:xfrm>
            <a:off x="179512" y="6021288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</a:rPr>
              <a:t>Need new physics beyond the SM </a:t>
            </a:r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  <a:sym typeface="Wingdings" pitchFamily="2" charset="2"/>
              </a:rPr>
              <a:t>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  <a:sym typeface="Wingdings" pitchFamily="2" charset="2"/>
              </a:rPr>
              <a:t>new sources of CP violation?</a:t>
            </a:r>
            <a:endParaRPr lang="en-US" dirty="0">
              <a:solidFill>
                <a:srgbClr val="FF0000"/>
              </a:solidFill>
              <a:latin typeface="Chalkduster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AD5D2-47AC-D044-BCDC-B156EB6764EB}"/>
              </a:ext>
            </a:extLst>
          </p:cNvPr>
          <p:cNvSpPr txBox="1"/>
          <p:nvPr/>
        </p:nvSpPr>
        <p:spPr>
          <a:xfrm rot="20441737">
            <a:off x="2756534" y="2467884"/>
            <a:ext cx="201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CPT conservation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assumed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30577-D665-FA4B-94F7-3D310EAF5750}"/>
              </a:ext>
            </a:extLst>
          </p:cNvPr>
          <p:cNvSpPr txBox="1"/>
          <p:nvPr/>
        </p:nvSpPr>
        <p:spPr>
          <a:xfrm>
            <a:off x="899592" y="116632"/>
            <a:ext cx="7102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halkboard SE" panose="03050602040202020205" pitchFamily="66" charset="77"/>
              </a:rPr>
              <a:t>Attempts at Explanation of Baryon Asymmetry </a:t>
            </a:r>
          </a:p>
          <a:p>
            <a:pPr algn="ctr"/>
            <a:r>
              <a:rPr lang="en-US" sz="2400" b="1" dirty="0">
                <a:latin typeface="Chalkboard SE" panose="03050602040202020205" pitchFamily="66" charset="77"/>
              </a:rPr>
              <a:t>– Sakharov ‘s Conditions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A1709-4F51-CB42-B848-E6D75553B351}"/>
              </a:ext>
            </a:extLst>
          </p:cNvPr>
          <p:cNvSpPr txBox="1"/>
          <p:nvPr/>
        </p:nvSpPr>
        <p:spPr>
          <a:xfrm rot="20337831">
            <a:off x="2697918" y="1865010"/>
            <a:ext cx="3927678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What if  CPTV geometries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in the early Universe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97B735-2896-0F4A-B7E0-5128FF209D08}"/>
              </a:ext>
            </a:extLst>
          </p:cNvPr>
          <p:cNvSpPr txBox="1"/>
          <p:nvPr/>
        </p:nvSpPr>
        <p:spPr>
          <a:xfrm rot="20281281">
            <a:off x="5154338" y="5470882"/>
            <a:ext cx="2125134" cy="83099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Chalkduster" panose="03050602040202020205" pitchFamily="66" charset="77"/>
              </a:rPr>
              <a:t>Need to go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Chalkduster" panose="03050602040202020205" pitchFamily="66" charset="77"/>
              </a:rPr>
              <a:t>Beyond....</a:t>
            </a:r>
          </a:p>
        </p:txBody>
      </p:sp>
    </p:spTree>
    <p:extLst>
      <p:ext uri="{BB962C8B-B14F-4D97-AF65-F5344CB8AC3E}">
        <p14:creationId xmlns:p14="http://schemas.microsoft.com/office/powerpoint/2010/main" val="38940013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BBB3F-3655-874F-9E17-8A483E1A41C3}"/>
              </a:ext>
            </a:extLst>
          </p:cNvPr>
          <p:cNvSpPr txBox="1"/>
          <p:nvPr/>
        </p:nvSpPr>
        <p:spPr>
          <a:xfrm>
            <a:off x="532269" y="116632"/>
            <a:ext cx="5878404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World-Sheet Instantons, 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  <a:p>
            <a:pPr algn="ctr"/>
            <a:r>
              <a:rPr lang="en-US" sz="1600" b="1" dirty="0"/>
              <a:t>&amp; deviations from  scale invariance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A02D-DE37-6C4D-A924-FB6CA9C5B036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60E3B-1D9B-334D-B2F0-83BEC943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582803" y="2119076"/>
            <a:ext cx="783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world-sheet</a:t>
            </a:r>
            <a:r>
              <a:rPr lang="en-US" dirty="0"/>
              <a:t> (non-perturbative) </a:t>
            </a:r>
            <a:r>
              <a:rPr lang="en-US" dirty="0">
                <a:solidFill>
                  <a:srgbClr val="FF0000"/>
                </a:solidFill>
              </a:rPr>
              <a:t>instantons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C0107"/>
                </a:solidFill>
                <a:sym typeface="Wingdings" pitchFamily="2" charset="2"/>
              </a:rPr>
              <a:t>periodic potential perturbations</a:t>
            </a:r>
            <a:endParaRPr lang="en-US" dirty="0">
              <a:solidFill>
                <a:srgbClr val="FC010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A1B27-FA5C-ED4E-828D-2A5998F2E669}"/>
              </a:ext>
            </a:extLst>
          </p:cNvPr>
          <p:cNvSpPr txBox="1"/>
          <p:nvPr/>
        </p:nvSpPr>
        <p:spPr>
          <a:xfrm>
            <a:off x="251520" y="4369592"/>
            <a:ext cx="1043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C0107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3C26E5"/>
                </a:solidFill>
              </a:rPr>
              <a:t>Case II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DD89E-8475-4A43-8586-27AC53E2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748" y="5301208"/>
            <a:ext cx="3784600" cy="7493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B15755-002F-2F4D-87D7-C4B236FA01DA}"/>
              </a:ext>
            </a:extLst>
          </p:cNvPr>
          <p:cNvSpPr txBox="1"/>
          <p:nvPr/>
        </p:nvSpPr>
        <p:spPr>
          <a:xfrm>
            <a:off x="6081867" y="5569921"/>
            <a:ext cx="2930418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C26E5"/>
                </a:solidFill>
              </a:rPr>
              <a:t>Zhou, Jiang, Cai, Sasaki, Pi, </a:t>
            </a:r>
          </a:p>
          <a:p>
            <a:r>
              <a:rPr lang="en-US" sz="1200" b="1" dirty="0">
                <a:solidFill>
                  <a:srgbClr val="3C26E5"/>
                </a:solidFill>
              </a:rPr>
              <a:t>Phys. Rev. D 102 (2020) no.10, 103527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C6751-23DA-2E4E-98FA-9FF98EEC44FD}"/>
              </a:ext>
            </a:extLst>
          </p:cNvPr>
          <p:cNvSpPr txBox="1"/>
          <p:nvPr/>
        </p:nvSpPr>
        <p:spPr>
          <a:xfrm>
            <a:off x="6081867" y="6185892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742CB0-D192-8D41-BD77-E6502E88294F}"/>
              </a:ext>
            </a:extLst>
          </p:cNvPr>
          <p:cNvSpPr/>
          <p:nvPr/>
        </p:nvSpPr>
        <p:spPr>
          <a:xfrm>
            <a:off x="107504" y="5157192"/>
            <a:ext cx="5328592" cy="1028700"/>
          </a:xfrm>
          <a:prstGeom prst="ellipse">
            <a:avLst/>
          </a:prstGeom>
          <a:noFill/>
          <a:ln w="47625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5279C1-87C6-FA47-88CA-89E4E267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94" y="3140968"/>
            <a:ext cx="8100392" cy="583503"/>
          </a:xfrm>
          <a:prstGeom prst="rect">
            <a:avLst/>
          </a:prstGeom>
          <a:ln w="41275">
            <a:solidFill>
              <a:srgbClr val="FC0107"/>
            </a:solidFill>
          </a:ln>
        </p:spPr>
      </p:pic>
    </p:spTree>
    <p:extLst>
      <p:ext uri="{BB962C8B-B14F-4D97-AF65-F5344CB8AC3E}">
        <p14:creationId xmlns:p14="http://schemas.microsoft.com/office/powerpoint/2010/main" val="38477425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BBB3F-3655-874F-9E17-8A483E1A41C3}"/>
              </a:ext>
            </a:extLst>
          </p:cNvPr>
          <p:cNvSpPr txBox="1"/>
          <p:nvPr/>
        </p:nvSpPr>
        <p:spPr>
          <a:xfrm>
            <a:off x="532269" y="116632"/>
            <a:ext cx="5878404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World-Sheet Instantons, 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  <a:p>
            <a:pPr algn="ctr"/>
            <a:r>
              <a:rPr lang="en-US" sz="1600" b="1" dirty="0"/>
              <a:t>&amp; deviations from  scale invariance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A02D-DE37-6C4D-A924-FB6CA9C5B036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60E3B-1D9B-334D-B2F0-83BEC943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582803" y="2119076"/>
            <a:ext cx="783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world-sheet</a:t>
            </a:r>
            <a:r>
              <a:rPr lang="en-US" dirty="0"/>
              <a:t> (non-perturbative) </a:t>
            </a:r>
            <a:r>
              <a:rPr lang="en-US" dirty="0">
                <a:solidFill>
                  <a:srgbClr val="FF0000"/>
                </a:solidFill>
              </a:rPr>
              <a:t>instantons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C0107"/>
                </a:solidFill>
                <a:sym typeface="Wingdings" pitchFamily="2" charset="2"/>
              </a:rPr>
              <a:t>periodic potential perturbations</a:t>
            </a:r>
            <a:endParaRPr lang="en-US" dirty="0">
              <a:solidFill>
                <a:srgbClr val="FC010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A1B27-FA5C-ED4E-828D-2A5998F2E669}"/>
              </a:ext>
            </a:extLst>
          </p:cNvPr>
          <p:cNvSpPr txBox="1"/>
          <p:nvPr/>
        </p:nvSpPr>
        <p:spPr>
          <a:xfrm>
            <a:off x="251520" y="4369592"/>
            <a:ext cx="1043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C0107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3C26E5"/>
                </a:solidFill>
              </a:rPr>
              <a:t>Case II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DD89E-8475-4A43-8586-27AC53E2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748" y="5301208"/>
            <a:ext cx="3784600" cy="749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3C6751-23DA-2E4E-98FA-9FF98EEC44FD}"/>
              </a:ext>
            </a:extLst>
          </p:cNvPr>
          <p:cNvSpPr txBox="1"/>
          <p:nvPr/>
        </p:nvSpPr>
        <p:spPr>
          <a:xfrm>
            <a:off x="5762053" y="4221088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742CB0-D192-8D41-BD77-E6502E88294F}"/>
              </a:ext>
            </a:extLst>
          </p:cNvPr>
          <p:cNvSpPr/>
          <p:nvPr/>
        </p:nvSpPr>
        <p:spPr>
          <a:xfrm>
            <a:off x="107504" y="5157192"/>
            <a:ext cx="5328592" cy="1028700"/>
          </a:xfrm>
          <a:prstGeom prst="ellipse">
            <a:avLst/>
          </a:prstGeom>
          <a:noFill/>
          <a:ln w="47625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41E13-4C98-EF4B-8ED6-B93AE5A8BBD3}"/>
              </a:ext>
            </a:extLst>
          </p:cNvPr>
          <p:cNvSpPr txBox="1"/>
          <p:nvPr/>
        </p:nvSpPr>
        <p:spPr>
          <a:xfrm>
            <a:off x="5630048" y="4748212"/>
            <a:ext cx="33869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specific set of parameters</a:t>
            </a:r>
          </a:p>
          <a:p>
            <a:r>
              <a:rPr lang="en-US" sz="1600" dirty="0"/>
              <a:t>enhancement due to </a:t>
            </a:r>
            <a:r>
              <a:rPr lang="en-US" sz="1600" b="1" dirty="0">
                <a:solidFill>
                  <a:srgbClr val="FF0000"/>
                </a:solidFill>
              </a:rPr>
              <a:t>inflection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points</a:t>
            </a:r>
            <a:r>
              <a:rPr lang="en-US" sz="1600" dirty="0"/>
              <a:t> in the potential </a:t>
            </a:r>
            <a:r>
              <a:rPr lang="en-US" sz="1600" dirty="0">
                <a:sym typeface="Wingdings" pitchFamily="2" charset="2"/>
              </a:rPr>
              <a:t></a:t>
            </a:r>
          </a:p>
          <a:p>
            <a:r>
              <a:rPr lang="en-US" sz="1600" dirty="0">
                <a:sym typeface="Wingdings" pitchFamily="2" charset="2"/>
              </a:rPr>
              <a:t>different enhancement mechanism </a:t>
            </a:r>
          </a:p>
          <a:p>
            <a:r>
              <a:rPr lang="en-US" sz="1600" dirty="0">
                <a:sym typeface="Wingdings" pitchFamily="2" charset="2"/>
              </a:rPr>
              <a:t>than in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1DE57-F277-D545-9534-F9668ACC66AA}"/>
              </a:ext>
            </a:extLst>
          </p:cNvPr>
          <p:cNvSpPr txBox="1"/>
          <p:nvPr/>
        </p:nvSpPr>
        <p:spPr>
          <a:xfrm>
            <a:off x="5655128" y="6103774"/>
            <a:ext cx="2930418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C26E5"/>
                </a:solidFill>
              </a:rPr>
              <a:t>Zhou, Jiang, Cai, Sasaki, Pi, </a:t>
            </a:r>
          </a:p>
          <a:p>
            <a:r>
              <a:rPr lang="en-US" sz="1200" b="1" dirty="0">
                <a:solidFill>
                  <a:srgbClr val="3C26E5"/>
                </a:solidFill>
              </a:rPr>
              <a:t>Phys. Rev. D 102 (2020) no.10, 103527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E6FF5-3892-AD41-9D34-856F55A1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476" y="4581500"/>
            <a:ext cx="746870" cy="647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323A5-3A4B-3149-8AF8-9A824C543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4" y="3140968"/>
            <a:ext cx="8100392" cy="583503"/>
          </a:xfrm>
          <a:prstGeom prst="rect">
            <a:avLst/>
          </a:prstGeom>
          <a:ln w="41275">
            <a:solidFill>
              <a:srgbClr val="FC0107"/>
            </a:solidFill>
          </a:ln>
        </p:spPr>
      </p:pic>
    </p:spTree>
    <p:extLst>
      <p:ext uri="{BB962C8B-B14F-4D97-AF65-F5344CB8AC3E}">
        <p14:creationId xmlns:p14="http://schemas.microsoft.com/office/powerpoint/2010/main" val="4007964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BBB3F-3655-874F-9E17-8A483E1A41C3}"/>
              </a:ext>
            </a:extLst>
          </p:cNvPr>
          <p:cNvSpPr txBox="1"/>
          <p:nvPr/>
        </p:nvSpPr>
        <p:spPr>
          <a:xfrm>
            <a:off x="532269" y="116632"/>
            <a:ext cx="5878404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World-Sheet Instantons, Axion </a:t>
            </a:r>
            <a:r>
              <a:rPr lang="en-US" sz="1600" b="1" dirty="0" err="1"/>
              <a:t>Monodromy</a:t>
            </a:r>
            <a:r>
              <a:rPr lang="en-US" sz="1600" b="1" dirty="0"/>
              <a:t> like potentials </a:t>
            </a:r>
          </a:p>
          <a:p>
            <a:pPr algn="ctr"/>
            <a:r>
              <a:rPr lang="en-US" sz="1600" b="1" dirty="0"/>
              <a:t>&amp; deviations from  scale invariance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A02D-DE37-6C4D-A924-FB6CA9C5B036}"/>
              </a:ext>
            </a:extLst>
          </p:cNvPr>
          <p:cNvSpPr txBox="1"/>
          <p:nvPr/>
        </p:nvSpPr>
        <p:spPr>
          <a:xfrm>
            <a:off x="395536" y="1412776"/>
            <a:ext cx="506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condensate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linear axion potential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041A0-EDA7-3046-8AFC-EB89CE02CDBF}"/>
              </a:ext>
            </a:extLst>
          </p:cNvPr>
          <p:cNvSpPr txBox="1"/>
          <p:nvPr/>
        </p:nvSpPr>
        <p:spPr>
          <a:xfrm>
            <a:off x="582803" y="2119076"/>
            <a:ext cx="783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world-sheet</a:t>
            </a:r>
            <a:r>
              <a:rPr lang="en-US" dirty="0"/>
              <a:t> (non-perturbative) </a:t>
            </a:r>
            <a:r>
              <a:rPr lang="en-US" dirty="0">
                <a:solidFill>
                  <a:srgbClr val="FF0000"/>
                </a:solidFill>
              </a:rPr>
              <a:t>instantons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C0107"/>
                </a:solidFill>
                <a:sym typeface="Wingdings" pitchFamily="2" charset="2"/>
              </a:rPr>
              <a:t>periodic potential perturbations</a:t>
            </a:r>
            <a:endParaRPr lang="en-US" dirty="0">
              <a:solidFill>
                <a:srgbClr val="FC010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A1B27-FA5C-ED4E-828D-2A5998F2E669}"/>
              </a:ext>
            </a:extLst>
          </p:cNvPr>
          <p:cNvSpPr txBox="1"/>
          <p:nvPr/>
        </p:nvSpPr>
        <p:spPr>
          <a:xfrm>
            <a:off x="251520" y="4369592"/>
            <a:ext cx="1043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C0107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3C26E5"/>
                </a:solidFill>
              </a:rPr>
              <a:t>Case II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DD89E-8475-4A43-8586-27AC53E2B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48" y="5301208"/>
            <a:ext cx="3784600" cy="749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3C6751-23DA-2E4E-98FA-9FF98EEC44FD}"/>
              </a:ext>
            </a:extLst>
          </p:cNvPr>
          <p:cNvSpPr txBox="1"/>
          <p:nvPr/>
        </p:nvSpPr>
        <p:spPr>
          <a:xfrm>
            <a:off x="5655128" y="4392923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742CB0-D192-8D41-BD77-E6502E88294F}"/>
              </a:ext>
            </a:extLst>
          </p:cNvPr>
          <p:cNvSpPr/>
          <p:nvPr/>
        </p:nvSpPr>
        <p:spPr>
          <a:xfrm>
            <a:off x="107504" y="5157192"/>
            <a:ext cx="5328592" cy="1028700"/>
          </a:xfrm>
          <a:prstGeom prst="ellipse">
            <a:avLst/>
          </a:prstGeom>
          <a:noFill/>
          <a:ln w="47625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41E13-4C98-EF4B-8ED6-B93AE5A8BBD3}"/>
              </a:ext>
            </a:extLst>
          </p:cNvPr>
          <p:cNvSpPr txBox="1"/>
          <p:nvPr/>
        </p:nvSpPr>
        <p:spPr>
          <a:xfrm>
            <a:off x="5630048" y="4748212"/>
            <a:ext cx="33869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6B"/>
                </a:solidFill>
              </a:rPr>
              <a:t>specific set of parameters</a:t>
            </a:r>
          </a:p>
          <a:p>
            <a:r>
              <a:rPr lang="en-US" sz="1600" dirty="0"/>
              <a:t>enhancement due to </a:t>
            </a:r>
            <a:r>
              <a:rPr lang="en-US" sz="1600" b="1" dirty="0">
                <a:solidFill>
                  <a:srgbClr val="FF0000"/>
                </a:solidFill>
              </a:rPr>
              <a:t>inflection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points</a:t>
            </a:r>
            <a:r>
              <a:rPr lang="en-US" sz="1600" dirty="0"/>
              <a:t> in the potential </a:t>
            </a:r>
            <a:r>
              <a:rPr lang="en-US" sz="1600" dirty="0">
                <a:sym typeface="Wingdings" pitchFamily="2" charset="2"/>
              </a:rPr>
              <a:t></a:t>
            </a:r>
          </a:p>
          <a:p>
            <a:r>
              <a:rPr lang="en-US" sz="1600" dirty="0">
                <a:sym typeface="Wingdings" pitchFamily="2" charset="2"/>
              </a:rPr>
              <a:t>different enhancement mechanism </a:t>
            </a:r>
          </a:p>
          <a:p>
            <a:r>
              <a:rPr lang="en-US" sz="1600" dirty="0">
                <a:sym typeface="Wingdings" pitchFamily="2" charset="2"/>
              </a:rPr>
              <a:t>than in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1DE57-F277-D545-9534-F9668ACC66AA}"/>
              </a:ext>
            </a:extLst>
          </p:cNvPr>
          <p:cNvSpPr txBox="1"/>
          <p:nvPr/>
        </p:nvSpPr>
        <p:spPr>
          <a:xfrm>
            <a:off x="5655128" y="6103774"/>
            <a:ext cx="2930418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C26E5"/>
                </a:solidFill>
              </a:rPr>
              <a:t>Zhou, Jiang, Cai, Sasaki, Pi, </a:t>
            </a:r>
          </a:p>
          <a:p>
            <a:r>
              <a:rPr lang="en-US" sz="1200" b="1" dirty="0">
                <a:solidFill>
                  <a:srgbClr val="3C26E5"/>
                </a:solidFill>
              </a:rPr>
              <a:t>Phys. Rev. D 102 (2020) no.10, 103527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E6FF5-3892-AD41-9D34-856F55A1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476" y="4581500"/>
            <a:ext cx="746870" cy="6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00D3A9-4E4E-4A4E-99BD-A9B0F2334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56" y="3882926"/>
            <a:ext cx="8316416" cy="444302"/>
          </a:xfrm>
          <a:prstGeom prst="rect">
            <a:avLst/>
          </a:prstGeom>
          <a:ln w="44450">
            <a:solidFill>
              <a:srgbClr val="FF006B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E86460-9570-EA43-9C7D-3EA186E73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412775"/>
            <a:ext cx="3048962" cy="3693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A341A2-5837-094F-90CF-CFE6AFCB5814}"/>
              </a:ext>
            </a:extLst>
          </p:cNvPr>
          <p:cNvSpPr txBox="1"/>
          <p:nvPr/>
        </p:nvSpPr>
        <p:spPr>
          <a:xfrm>
            <a:off x="395536" y="4365104"/>
            <a:ext cx="82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</a:rPr>
              <a:t>SET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4FD06A-E6BC-B942-8B57-CA3CEE07F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144" y="4373736"/>
            <a:ext cx="2463800" cy="279400"/>
          </a:xfrm>
          <a:prstGeom prst="rect">
            <a:avLst/>
          </a:prstGeom>
          <a:ln w="41275">
            <a:solidFill>
              <a:srgbClr val="FF006B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DF23AD-A002-164A-A09A-2CEAF24A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94" y="3140968"/>
            <a:ext cx="8100392" cy="583503"/>
          </a:xfrm>
          <a:prstGeom prst="rect">
            <a:avLst/>
          </a:prstGeom>
          <a:ln w="41275">
            <a:solidFill>
              <a:srgbClr val="FC0107"/>
            </a:solidFill>
          </a:ln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51A28C0-3913-A64D-BA7B-317D6D8D034C}"/>
              </a:ext>
            </a:extLst>
          </p:cNvPr>
          <p:cNvSpPr/>
          <p:nvPr/>
        </p:nvSpPr>
        <p:spPr>
          <a:xfrm>
            <a:off x="5226348" y="4669922"/>
            <a:ext cx="3998540" cy="980262"/>
          </a:xfrm>
          <a:prstGeom prst="ellipse">
            <a:avLst/>
          </a:prstGeom>
          <a:noFill/>
          <a:ln w="47625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191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41CE9-7489-124C-9F75-6C13B1B4A1DF}"/>
              </a:ext>
            </a:extLst>
          </p:cNvPr>
          <p:cNvSpPr txBox="1"/>
          <p:nvPr/>
        </p:nvSpPr>
        <p:spPr>
          <a:xfrm>
            <a:off x="955625" y="203023"/>
            <a:ext cx="4780476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Primordial Black Hole (PBH) and GW </a:t>
            </a:r>
          </a:p>
          <a:p>
            <a:pPr algn="ctr"/>
            <a:r>
              <a:rPr lang="en-US" sz="1600" b="1" dirty="0"/>
              <a:t>enhanced production during inflation in </a:t>
            </a:r>
            <a:r>
              <a:rPr lang="en-US" sz="1600" b="1" dirty="0">
                <a:solidFill>
                  <a:srgbClr val="FF0000"/>
                </a:solidFill>
              </a:rPr>
              <a:t>Case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B1CC6-BA1F-814A-89AD-8D518FE2798C}"/>
              </a:ext>
            </a:extLst>
          </p:cNvPr>
          <p:cNvSpPr txBox="1"/>
          <p:nvPr/>
        </p:nvSpPr>
        <p:spPr>
          <a:xfrm>
            <a:off x="6723144" y="249237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  <a:r>
              <a:rPr lang="en-US" sz="1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4D5ACD-3838-E04E-B9BE-2A1A6D609851}"/>
              </a:ext>
            </a:extLst>
          </p:cNvPr>
          <p:cNvSpPr txBox="1"/>
          <p:nvPr/>
        </p:nvSpPr>
        <p:spPr>
          <a:xfrm>
            <a:off x="4218750" y="403564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fractional PBH abundance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6C3455-3982-634E-A6B7-D77C1F6D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426" y="4390192"/>
            <a:ext cx="4710030" cy="671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0260B1-280E-3B42-A710-29274568E735}"/>
              </a:ext>
            </a:extLst>
          </p:cNvPr>
          <p:cNvSpPr txBox="1"/>
          <p:nvPr/>
        </p:nvSpPr>
        <p:spPr>
          <a:xfrm>
            <a:off x="4860806" y="479715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DD622-0E57-0242-B7F8-7742DFE24FFB}"/>
              </a:ext>
            </a:extLst>
          </p:cNvPr>
          <p:cNvSpPr txBox="1"/>
          <p:nvPr/>
        </p:nvSpPr>
        <p:spPr>
          <a:xfrm>
            <a:off x="7812360" y="126876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27742E-98D0-CB4B-AE46-DEC320633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307"/>
          <a:stretch/>
        </p:blipFill>
        <p:spPr>
          <a:xfrm>
            <a:off x="4283968" y="5459511"/>
            <a:ext cx="1080120" cy="345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913614-DEDB-ED47-B5D4-D08647115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6"/>
          <a:stretch/>
        </p:blipFill>
        <p:spPr>
          <a:xfrm>
            <a:off x="179512" y="819512"/>
            <a:ext cx="7217276" cy="28181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85647E-0CCA-4B46-9CA3-47564A3349C2}"/>
              </a:ext>
            </a:extLst>
          </p:cNvPr>
          <p:cNvSpPr txBox="1"/>
          <p:nvPr/>
        </p:nvSpPr>
        <p:spPr>
          <a:xfrm>
            <a:off x="7812360" y="126876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</a:rPr>
              <a:t>SET 3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E9C280-A08C-C54C-9600-53249A81E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61" y="3756183"/>
            <a:ext cx="3601175" cy="2985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636816-5BC4-E44A-8C25-59B248F55353}"/>
              </a:ext>
            </a:extLst>
          </p:cNvPr>
          <p:cNvSpPr txBox="1"/>
          <p:nvPr/>
        </p:nvSpPr>
        <p:spPr>
          <a:xfrm>
            <a:off x="5364088" y="54160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0.762</a:t>
            </a:r>
          </a:p>
        </p:txBody>
      </p:sp>
    </p:spTree>
    <p:extLst>
      <p:ext uri="{BB962C8B-B14F-4D97-AF65-F5344CB8AC3E}">
        <p14:creationId xmlns:p14="http://schemas.microsoft.com/office/powerpoint/2010/main" val="266053556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0AE862-6224-3F4D-B04B-F38BB7E9D83F}"/>
              </a:ext>
            </a:extLst>
          </p:cNvPr>
          <p:cNvSpPr txBox="1"/>
          <p:nvPr/>
        </p:nvSpPr>
        <p:spPr>
          <a:xfrm>
            <a:off x="107504" y="3458031"/>
            <a:ext cx="89498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Hence  in both hierarchies of scales :</a:t>
            </a:r>
          </a:p>
          <a:p>
            <a:endParaRPr lang="en-US" dirty="0"/>
          </a:p>
          <a:p>
            <a:r>
              <a:rPr lang="en-US" b="1" dirty="0">
                <a:solidFill>
                  <a:srgbClr val="FC0107"/>
                </a:solidFill>
              </a:rPr>
              <a:t>Case 1:</a:t>
            </a:r>
            <a:r>
              <a:rPr lang="en-US" dirty="0"/>
              <a:t>                                             , </a:t>
            </a:r>
            <a:r>
              <a:rPr lang="en-US" b="1" dirty="0">
                <a:solidFill>
                  <a:srgbClr val="3C26E5"/>
                </a:solidFill>
              </a:rPr>
              <a:t>Case 2:</a:t>
            </a:r>
          </a:p>
          <a:p>
            <a:endParaRPr lang="en-US" dirty="0"/>
          </a:p>
          <a:p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Common:</a:t>
            </a:r>
            <a:r>
              <a:rPr lang="en-US" b="1" dirty="0">
                <a:latin typeface="Chalkboard SE" panose="03050602040202020205" pitchFamily="66" charset="77"/>
              </a:rPr>
              <a:t> </a:t>
            </a:r>
            <a:r>
              <a:rPr lang="en-US" dirty="0"/>
              <a:t>one may get </a:t>
            </a:r>
            <a:r>
              <a:rPr lang="en-US" b="1" dirty="0">
                <a:solidFill>
                  <a:srgbClr val="FF0000"/>
                </a:solidFill>
              </a:rPr>
              <a:t>significant enhancement </a:t>
            </a:r>
            <a:r>
              <a:rPr lang="en-US" dirty="0"/>
              <a:t>of cosmic perturbations, </a:t>
            </a:r>
          </a:p>
          <a:p>
            <a:r>
              <a:rPr lang="en-US" dirty="0"/>
              <a:t>ands PBH production, and thus a </a:t>
            </a:r>
            <a:r>
              <a:rPr lang="en-US" b="1" dirty="0">
                <a:solidFill>
                  <a:srgbClr val="FF0000"/>
                </a:solidFill>
              </a:rPr>
              <a:t>significant portion</a:t>
            </a:r>
            <a:r>
              <a:rPr lang="en-US" dirty="0"/>
              <a:t> of PBH could </a:t>
            </a:r>
          </a:p>
          <a:p>
            <a:r>
              <a:rPr lang="en-US" dirty="0"/>
              <a:t>play </a:t>
            </a:r>
            <a:r>
              <a:rPr lang="en-US" b="1" dirty="0">
                <a:solidFill>
                  <a:srgbClr val="FF0000"/>
                </a:solidFill>
              </a:rPr>
              <a:t>the role of DM</a:t>
            </a:r>
            <a:r>
              <a:rPr lang="en-US" dirty="0"/>
              <a:t>, also, as a result, </a:t>
            </a:r>
            <a:r>
              <a:rPr lang="en-US" b="1" dirty="0">
                <a:solidFill>
                  <a:srgbClr val="FF0000"/>
                </a:solidFill>
              </a:rPr>
              <a:t>profiles of GW </a:t>
            </a:r>
            <a:r>
              <a:rPr lang="en-US" dirty="0"/>
              <a:t>could </a:t>
            </a:r>
            <a:r>
              <a:rPr lang="en-US" b="1" dirty="0">
                <a:solidFill>
                  <a:srgbClr val="FF0000"/>
                </a:solidFill>
              </a:rPr>
              <a:t>change </a:t>
            </a:r>
            <a:r>
              <a:rPr lang="en-US" dirty="0"/>
              <a:t>during radiation.</a:t>
            </a:r>
          </a:p>
          <a:p>
            <a:endParaRPr lang="en-US" dirty="0"/>
          </a:p>
          <a:p>
            <a:r>
              <a:rPr lang="en-US" b="1" dirty="0"/>
              <a:t>Difference: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case 1</a:t>
            </a:r>
            <a:r>
              <a:rPr lang="en-US" dirty="0"/>
              <a:t>: </a:t>
            </a:r>
            <a:r>
              <a:rPr lang="en-US" b="1" dirty="0">
                <a:latin typeface="Chalkboard SE" panose="03050602040202020205" pitchFamily="66" charset="77"/>
              </a:rPr>
              <a:t>intensely oscillating spectra </a:t>
            </a:r>
            <a:r>
              <a:rPr lang="en-US" dirty="0"/>
              <a:t>, </a:t>
            </a:r>
            <a:r>
              <a:rPr lang="en-US" dirty="0">
                <a:solidFill>
                  <a:srgbClr val="3C26E5"/>
                </a:solidFill>
              </a:rPr>
              <a:t>case 2: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  <a:latin typeface="Chalkboard SE" panose="03050602040202020205" pitchFamily="66" charset="77"/>
              </a:rPr>
              <a:t>smooth </a:t>
            </a:r>
            <a:r>
              <a:rPr lang="en-US" b="1" dirty="0" err="1">
                <a:solidFill>
                  <a:srgbClr val="C00000"/>
                </a:solidFill>
                <a:latin typeface="Chalkboard SE" panose="03050602040202020205" pitchFamily="66" charset="77"/>
              </a:rPr>
              <a:t>behaviour</a:t>
            </a:r>
            <a:r>
              <a:rPr lang="en-US" b="1" dirty="0">
                <a:solidFill>
                  <a:srgbClr val="C00000"/>
                </a:solidFill>
                <a:latin typeface="Chalkboard SE" panose="03050602040202020205" pitchFamily="66" charset="77"/>
              </a:rPr>
              <a:t> 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distrinct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behaviour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/>
              <a:t>in principle </a:t>
            </a:r>
            <a:r>
              <a:rPr lang="en-US" b="1" dirty="0">
                <a:solidFill>
                  <a:srgbClr val="3C26E5"/>
                </a:solidFill>
              </a:rPr>
              <a:t>falsifiable predictions </a:t>
            </a:r>
            <a:r>
              <a:rPr lang="en-US" dirty="0"/>
              <a:t>at future </a:t>
            </a:r>
            <a:r>
              <a:rPr lang="en-US" b="1" dirty="0">
                <a:solidFill>
                  <a:srgbClr val="3C26E5"/>
                </a:solidFill>
              </a:rPr>
              <a:t>interferometers</a:t>
            </a:r>
          </a:p>
          <a:p>
            <a:r>
              <a:rPr lang="en-US" b="1" dirty="0">
                <a:solidFill>
                  <a:srgbClr val="3C26E5"/>
                </a:solidFill>
              </a:rPr>
              <a:t>     (e.g. LISA).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0602B3-D4AE-F045-9232-8129C2229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86" y="3823542"/>
            <a:ext cx="2551864" cy="686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C41CE9-7489-124C-9F75-6C13B1B4A1DF}"/>
              </a:ext>
            </a:extLst>
          </p:cNvPr>
          <p:cNvSpPr txBox="1"/>
          <p:nvPr/>
        </p:nvSpPr>
        <p:spPr>
          <a:xfrm>
            <a:off x="723992" y="203023"/>
            <a:ext cx="5243743" cy="58477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SUMMARY:</a:t>
            </a:r>
            <a:r>
              <a:rPr lang="en-US" sz="1600" b="1" dirty="0"/>
              <a:t> Primordial Black Hole (PBH) and GW </a:t>
            </a:r>
          </a:p>
          <a:p>
            <a:pPr algn="ctr"/>
            <a:r>
              <a:rPr lang="en-US" sz="1600" b="1" dirty="0"/>
              <a:t>enhanced production during inflation in </a:t>
            </a:r>
            <a:r>
              <a:rPr lang="en-US" sz="1600" b="1" dirty="0">
                <a:solidFill>
                  <a:srgbClr val="FF0000"/>
                </a:solidFill>
              </a:rPr>
              <a:t>Cases 1 + 2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B1CC6-BA1F-814A-89AD-8D518FE2798C}"/>
              </a:ext>
            </a:extLst>
          </p:cNvPr>
          <p:cNvSpPr txBox="1"/>
          <p:nvPr/>
        </p:nvSpPr>
        <p:spPr>
          <a:xfrm>
            <a:off x="6444208" y="249237"/>
            <a:ext cx="1949573" cy="461665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NEM, Spanos, </a:t>
            </a:r>
            <a:r>
              <a:rPr lang="en-US" sz="1200" b="1" dirty="0" err="1">
                <a:solidFill>
                  <a:srgbClr val="FF0000"/>
                </a:solidFill>
              </a:rPr>
              <a:t>Stamou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endParaRPr lang="el-GR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hep-</a:t>
            </a:r>
            <a:r>
              <a:rPr lang="en-US" sz="1200" b="1" dirty="0" err="1">
                <a:solidFill>
                  <a:srgbClr val="FF0000"/>
                </a:solidFill>
              </a:rPr>
              <a:t>th</a:t>
            </a:r>
            <a:r>
              <a:rPr lang="el-GR" sz="1200" b="1" dirty="0">
                <a:solidFill>
                  <a:srgbClr val="FF0000"/>
                </a:solidFill>
              </a:rPr>
              <a:t>-2206.07963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DD622-0E57-0242-B7F8-7742DFE24FFB}"/>
              </a:ext>
            </a:extLst>
          </p:cNvPr>
          <p:cNvSpPr txBox="1"/>
          <p:nvPr/>
        </p:nvSpPr>
        <p:spPr>
          <a:xfrm>
            <a:off x="7812360" y="126876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0107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83D04-BA82-7A4B-B452-521F183FE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432" y="1196752"/>
            <a:ext cx="5525135" cy="21592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B80BCB-5A2B-634B-B5D6-92E8E4B90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203" y="3846497"/>
            <a:ext cx="2926711" cy="5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5406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204864"/>
            <a:ext cx="6768752" cy="2800767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7. 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Post Inflationary Eras</a:t>
            </a:r>
          </a:p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&amp;</a:t>
            </a:r>
          </a:p>
          <a:p>
            <a:pPr algn="ctr"/>
            <a:r>
              <a:rPr lang="en-US" sz="4400" b="1" dirty="0">
                <a:solidFill>
                  <a:srgbClr val="FC01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Cosmic Evolution</a:t>
            </a:r>
          </a:p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of the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stringy RVM </a:t>
            </a:r>
            <a:endParaRPr lang="en-US" sz="3200" b="1" dirty="0">
              <a:solidFill>
                <a:srgbClr val="FF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746913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B4DE75-425F-F24A-AC65-ECFEC577C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3051932"/>
            <a:ext cx="7033867" cy="2969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531562-1F7A-BC43-BA7D-B263BD4F77A3}"/>
              </a:ext>
            </a:extLst>
          </p:cNvPr>
          <p:cNvSpPr txBox="1"/>
          <p:nvPr/>
        </p:nvSpPr>
        <p:spPr>
          <a:xfrm>
            <a:off x="2345793" y="3646185"/>
            <a:ext cx="930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3C26E5"/>
                </a:solidFill>
              </a:rPr>
              <a:t>KR axion</a:t>
            </a:r>
          </a:p>
          <a:p>
            <a:r>
              <a:rPr lang="en-US" sz="1100" b="1" dirty="0">
                <a:solidFill>
                  <a:srgbClr val="3C26E5"/>
                </a:solidFill>
              </a:rPr>
              <a:t>dominance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478E96-A29D-B249-9764-7CD7F2C6BD84}"/>
              </a:ext>
            </a:extLst>
          </p:cNvPr>
          <p:cNvSpPr txBox="1"/>
          <p:nvPr/>
        </p:nvSpPr>
        <p:spPr>
          <a:xfrm>
            <a:off x="3417263" y="3933056"/>
            <a:ext cx="1298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GW + Anomalies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dominance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12850-E9F8-3843-90BD-5DA5D3F9A99D}"/>
              </a:ext>
            </a:extLst>
          </p:cNvPr>
          <p:cNvSpPr txBox="1"/>
          <p:nvPr/>
        </p:nvSpPr>
        <p:spPr>
          <a:xfrm>
            <a:off x="4644008" y="4005064"/>
            <a:ext cx="245668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3CD9DF-41E6-6948-A71C-84B62A359E36}"/>
              </a:ext>
            </a:extLst>
          </p:cNvPr>
          <p:cNvSpPr txBox="1"/>
          <p:nvPr/>
        </p:nvSpPr>
        <p:spPr>
          <a:xfrm>
            <a:off x="459407" y="332656"/>
            <a:ext cx="8206670" cy="584775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Black"/>
                <a:cs typeface="Arial Black"/>
              </a:rPr>
              <a:t>Post-RVM-Inflation Eras &amp; 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208E4-C345-3E46-BF74-306445A532AB}"/>
              </a:ext>
            </a:extLst>
          </p:cNvPr>
          <p:cNvSpPr txBox="1"/>
          <p:nvPr/>
        </p:nvSpPr>
        <p:spPr>
          <a:xfrm>
            <a:off x="6948264" y="2780927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6CA4DF-985B-B442-9BF2-4C723B4858EF}"/>
              </a:ext>
            </a:extLst>
          </p:cNvPr>
          <p:cNvSpPr txBox="1"/>
          <p:nvPr/>
        </p:nvSpPr>
        <p:spPr>
          <a:xfrm>
            <a:off x="7956376" y="2708919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92273552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8762" y="116632"/>
            <a:ext cx="6891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Cancellation of Gravitational Anomalies in Radiation Era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by: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4326" y="836712"/>
            <a:ext cx="666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Chiral </a:t>
            </a:r>
            <a:r>
              <a:rPr lang="en-US" sz="2000" b="1" dirty="0" err="1"/>
              <a:t>Fermionic</a:t>
            </a:r>
            <a:r>
              <a:rPr lang="en-US" sz="2000" b="1" dirty="0"/>
              <a:t> Matter generation @ end of Inflation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2451" y="1412776"/>
            <a:ext cx="3091549" cy="369332"/>
          </a:xfrm>
          <a:prstGeom prst="rect">
            <a:avLst/>
          </a:prstGeom>
          <a:solidFill>
            <a:srgbClr val="CCFFCC">
              <a:alpha val="78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badi MT Condensed Extra Bold"/>
                <a:cs typeface="Abadi MT Condensed Extra Bold"/>
              </a:rPr>
              <a:t>Basilakos</a:t>
            </a:r>
            <a:r>
              <a:rPr lang="en-US" dirty="0">
                <a:latin typeface="Abadi MT Condensed Extra Bold"/>
                <a:cs typeface="Abadi MT Condensed Extra Bold"/>
              </a:rPr>
              <a:t>, </a:t>
            </a:r>
            <a:r>
              <a:rPr lang="en-US" dirty="0" err="1">
                <a:latin typeface="Abadi MT Condensed Extra Bold"/>
                <a:cs typeface="Abadi MT Condensed Extra Bold"/>
              </a:rPr>
              <a:t>NEM,Sola</a:t>
            </a:r>
            <a:r>
              <a:rPr lang="en-US" dirty="0">
                <a:latin typeface="Abadi MT Condensed Extra Bold"/>
                <a:cs typeface="Abadi MT Condensed Extra Bold"/>
              </a:rPr>
              <a:t> (2019-20)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628800"/>
            <a:ext cx="5378834" cy="677108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Required</a:t>
            </a:r>
            <a:r>
              <a:rPr lang="en-US" dirty="0"/>
              <a:t> by consistency of quantum theory</a:t>
            </a:r>
          </a:p>
          <a:p>
            <a:r>
              <a:rPr lang="en-US" dirty="0"/>
              <a:t>of matter and radiation (</a:t>
            </a:r>
            <a:r>
              <a:rPr lang="en-US" sz="2000" dirty="0" err="1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diffeomorphism</a:t>
            </a:r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invariance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0352" y="1340768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4DE75-425F-F24A-AC65-ECFEC577C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3051932"/>
            <a:ext cx="7033867" cy="2969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531562-1F7A-BC43-BA7D-B263BD4F77A3}"/>
              </a:ext>
            </a:extLst>
          </p:cNvPr>
          <p:cNvSpPr txBox="1"/>
          <p:nvPr/>
        </p:nvSpPr>
        <p:spPr>
          <a:xfrm>
            <a:off x="2345793" y="3646185"/>
            <a:ext cx="930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3C26E5"/>
                </a:solidFill>
              </a:rPr>
              <a:t>KR axion</a:t>
            </a:r>
          </a:p>
          <a:p>
            <a:r>
              <a:rPr lang="en-US" sz="1100" b="1" dirty="0">
                <a:solidFill>
                  <a:srgbClr val="3C26E5"/>
                </a:solidFill>
              </a:rPr>
              <a:t>dominance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478E96-A29D-B249-9764-7CD7F2C6BD84}"/>
              </a:ext>
            </a:extLst>
          </p:cNvPr>
          <p:cNvSpPr txBox="1"/>
          <p:nvPr/>
        </p:nvSpPr>
        <p:spPr>
          <a:xfrm>
            <a:off x="3417263" y="3933056"/>
            <a:ext cx="1298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GW + Anomalies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dominance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BDA41-F157-1B44-99BA-2BC614987EBE}"/>
              </a:ext>
            </a:extLst>
          </p:cNvPr>
          <p:cNvSpPr txBox="1"/>
          <p:nvPr/>
        </p:nvSpPr>
        <p:spPr>
          <a:xfrm>
            <a:off x="5073912" y="3573016"/>
            <a:ext cx="2594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halkboard SE" panose="03050602040202020205" pitchFamily="66" charset="77"/>
              </a:rPr>
              <a:t>Chiral matter</a:t>
            </a:r>
          </a:p>
          <a:p>
            <a:r>
              <a:rPr lang="en-US" sz="1100" b="1" dirty="0">
                <a:latin typeface="Chalkboard SE" panose="03050602040202020205" pitchFamily="66" charset="77"/>
              </a:rPr>
              <a:t>Generation </a:t>
            </a:r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+ cancellation</a:t>
            </a:r>
          </a:p>
          <a:p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of </a:t>
            </a:r>
            <a:r>
              <a:rPr lang="en-US" sz="1100" b="1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grav</a:t>
            </a:r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. Anomalies</a:t>
            </a:r>
          </a:p>
          <a:p>
            <a:endParaRPr lang="en-US" sz="1100" b="1" dirty="0">
              <a:solidFill>
                <a:srgbClr val="FF0000"/>
              </a:solidFill>
              <a:latin typeface="Chalkboard SE" panose="03050602040202020205" pitchFamily="66" charset="77"/>
            </a:endParaRPr>
          </a:p>
          <a:p>
            <a:r>
              <a:rPr lang="en-US" sz="1100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Leptogenesis</a:t>
            </a:r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 </a:t>
            </a:r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 Baryogenesis </a:t>
            </a:r>
          </a:p>
          <a:p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(</a:t>
            </a:r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  <a:sym typeface="Wingdings" pitchFamily="2" charset="2"/>
              </a:rPr>
              <a:t>LV </a:t>
            </a:r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+ </a:t>
            </a:r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  <a:sym typeface="Wingdings" pitchFamily="2" charset="2"/>
              </a:rPr>
              <a:t>CPTV KR axion backgrounds</a:t>
            </a:r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) </a:t>
            </a:r>
            <a:endParaRPr lang="en-US" sz="1100" b="1" dirty="0">
              <a:solidFill>
                <a:srgbClr val="3C26E5"/>
              </a:solidFill>
              <a:latin typeface="Chalkboard SE" panose="03050602040202020205" pitchFamily="66" charset="77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0A5C40-BE17-564D-A1F4-DB6BD42A4F81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533774" y="4127014"/>
            <a:ext cx="540138" cy="407579"/>
          </a:xfrm>
          <a:prstGeom prst="straightConnector1">
            <a:avLst/>
          </a:prstGeom>
          <a:ln w="41275">
            <a:solidFill>
              <a:srgbClr val="FF0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6BBD80-423E-4F48-A17F-DC0D4B3FC935}"/>
              </a:ext>
            </a:extLst>
          </p:cNvPr>
          <p:cNvSpPr txBox="1"/>
          <p:nvPr/>
        </p:nvSpPr>
        <p:spPr>
          <a:xfrm>
            <a:off x="6948264" y="2780927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07845-15D7-C74F-82B8-0C7CBEA5BC02}"/>
              </a:ext>
            </a:extLst>
          </p:cNvPr>
          <p:cNvSpPr txBox="1"/>
          <p:nvPr/>
        </p:nvSpPr>
        <p:spPr>
          <a:xfrm>
            <a:off x="7956376" y="2708919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129D6-FD47-634D-9820-7CD0BF9687A4}"/>
              </a:ext>
            </a:extLst>
          </p:cNvPr>
          <p:cNvSpPr txBox="1"/>
          <p:nvPr/>
        </p:nvSpPr>
        <p:spPr>
          <a:xfrm>
            <a:off x="4427984" y="5589240"/>
            <a:ext cx="2148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3C26E5"/>
                </a:solidFill>
                <a:latin typeface="Chalkboard SE" panose="03050602040202020205" pitchFamily="66" charset="77"/>
              </a:rPr>
              <a:t>Chiral anomalies</a:t>
            </a:r>
          </a:p>
          <a:p>
            <a:pPr algn="ctr"/>
            <a:r>
              <a:rPr lang="en-US" sz="1600" dirty="0">
                <a:solidFill>
                  <a:srgbClr val="3C26E5"/>
                </a:solidFill>
                <a:latin typeface="Chalkboard SE" panose="03050602040202020205" pitchFamily="66" charset="77"/>
              </a:rPr>
              <a:t>Remain in matter era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96C4E-C117-054A-ABD6-6A7D043CC24E}"/>
              </a:ext>
            </a:extLst>
          </p:cNvPr>
          <p:cNvSpPr txBox="1"/>
          <p:nvPr/>
        </p:nvSpPr>
        <p:spPr>
          <a:xfrm>
            <a:off x="5580112" y="6218148"/>
            <a:ext cx="3173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KR axion mass generation through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QCD instantons (</a:t>
            </a:r>
            <a:r>
              <a:rPr lang="en-US" sz="1400" b="1" dirty="0">
                <a:latin typeface="Chalkboard SE" panose="03050602040202020205" pitchFamily="66" charset="77"/>
              </a:rPr>
              <a:t>Dark Matter</a:t>
            </a:r>
            <a:r>
              <a:rPr lang="en-US" sz="1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)</a:t>
            </a:r>
          </a:p>
        </p:txBody>
      </p:sp>
      <p:sp>
        <p:nvSpPr>
          <p:cNvPr id="16" name="Bent Up Arrow 15">
            <a:extLst>
              <a:ext uri="{FF2B5EF4-FFF2-40B4-BE49-F238E27FC236}">
                <a16:creationId xmlns:a16="http://schemas.microsoft.com/office/drawing/2014/main" id="{00D0AAF0-A955-3441-93E8-F01CF758EB69}"/>
              </a:ext>
            </a:extLst>
          </p:cNvPr>
          <p:cNvSpPr/>
          <p:nvPr/>
        </p:nvSpPr>
        <p:spPr>
          <a:xfrm rot="5400000">
            <a:off x="5023865" y="6112235"/>
            <a:ext cx="474594" cy="514227"/>
          </a:xfrm>
          <a:prstGeom prst="bentUpArrow">
            <a:avLst/>
          </a:prstGeom>
          <a:solidFill>
            <a:srgbClr val="FF0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68E0-21F3-B540-8133-872F2DDEC02D}"/>
              </a:ext>
            </a:extLst>
          </p:cNvPr>
          <p:cNvSpPr txBox="1"/>
          <p:nvPr/>
        </p:nvSpPr>
        <p:spPr>
          <a:xfrm>
            <a:off x="7598225" y="4077070"/>
            <a:ext cx="1454638" cy="73866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NEM, Sarkar</a:t>
            </a:r>
          </a:p>
          <a:p>
            <a:pPr algn="ctr"/>
            <a:r>
              <a:rPr lang="en-US" sz="1400" b="1" dirty="0"/>
              <a:t>+ De Cesare, </a:t>
            </a:r>
            <a:r>
              <a:rPr lang="en-US" sz="1400" b="1" dirty="0" err="1"/>
              <a:t>Bossingham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986530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8762" y="116632"/>
            <a:ext cx="6891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Cancellation of Gravitational Anomalies in Radiation Era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by: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4326" y="836712"/>
            <a:ext cx="666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Chiral </a:t>
            </a:r>
            <a:r>
              <a:rPr lang="en-US" sz="2000" b="1" dirty="0" err="1"/>
              <a:t>Fermionic</a:t>
            </a:r>
            <a:r>
              <a:rPr lang="en-US" sz="2000" b="1" dirty="0"/>
              <a:t> Matter generation @ end of Inflation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2451" y="1412776"/>
            <a:ext cx="3091549" cy="369332"/>
          </a:xfrm>
          <a:prstGeom prst="rect">
            <a:avLst/>
          </a:prstGeom>
          <a:solidFill>
            <a:srgbClr val="CCFFCC">
              <a:alpha val="78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badi MT Condensed Extra Bold"/>
                <a:cs typeface="Abadi MT Condensed Extra Bold"/>
              </a:rPr>
              <a:t>Basilakos</a:t>
            </a:r>
            <a:r>
              <a:rPr lang="en-US" dirty="0">
                <a:latin typeface="Abadi MT Condensed Extra Bold"/>
                <a:cs typeface="Abadi MT Condensed Extra Bold"/>
              </a:rPr>
              <a:t>, </a:t>
            </a:r>
            <a:r>
              <a:rPr lang="en-US" dirty="0" err="1">
                <a:latin typeface="Abadi MT Condensed Extra Bold"/>
                <a:cs typeface="Abadi MT Condensed Extra Bold"/>
              </a:rPr>
              <a:t>NEM,Sola</a:t>
            </a:r>
            <a:r>
              <a:rPr lang="en-US" dirty="0">
                <a:latin typeface="Abadi MT Condensed Extra Bold"/>
                <a:cs typeface="Abadi MT Condensed Extra Bold"/>
              </a:rPr>
              <a:t> (2019-20)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628800"/>
            <a:ext cx="5378834" cy="677108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Required</a:t>
            </a:r>
            <a:r>
              <a:rPr lang="en-US" dirty="0"/>
              <a:t> by consistency of quantum theory</a:t>
            </a:r>
          </a:p>
          <a:p>
            <a:r>
              <a:rPr lang="en-US" dirty="0"/>
              <a:t>of matter and radiation (</a:t>
            </a:r>
            <a:r>
              <a:rPr lang="en-US" sz="2000" dirty="0" err="1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diffeomorphism</a:t>
            </a:r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invariance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0352" y="1340768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4DE75-425F-F24A-AC65-ECFEC577C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3051932"/>
            <a:ext cx="7033867" cy="2969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531562-1F7A-BC43-BA7D-B263BD4F77A3}"/>
              </a:ext>
            </a:extLst>
          </p:cNvPr>
          <p:cNvSpPr txBox="1"/>
          <p:nvPr/>
        </p:nvSpPr>
        <p:spPr>
          <a:xfrm>
            <a:off x="2345793" y="3646185"/>
            <a:ext cx="930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3C26E5"/>
                </a:solidFill>
              </a:rPr>
              <a:t>KR axion</a:t>
            </a:r>
          </a:p>
          <a:p>
            <a:r>
              <a:rPr lang="en-US" sz="1100" b="1" dirty="0">
                <a:solidFill>
                  <a:srgbClr val="3C26E5"/>
                </a:solidFill>
              </a:rPr>
              <a:t>dominance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478E96-A29D-B249-9764-7CD7F2C6BD84}"/>
              </a:ext>
            </a:extLst>
          </p:cNvPr>
          <p:cNvSpPr txBox="1"/>
          <p:nvPr/>
        </p:nvSpPr>
        <p:spPr>
          <a:xfrm>
            <a:off x="3417263" y="3933056"/>
            <a:ext cx="1298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GW + Anomalies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dominance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BDA41-F157-1B44-99BA-2BC614987EBE}"/>
              </a:ext>
            </a:extLst>
          </p:cNvPr>
          <p:cNvSpPr txBox="1"/>
          <p:nvPr/>
        </p:nvSpPr>
        <p:spPr>
          <a:xfrm>
            <a:off x="5073912" y="3573016"/>
            <a:ext cx="2594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halkboard SE" panose="03050602040202020205" pitchFamily="66" charset="77"/>
              </a:rPr>
              <a:t>Chiral matter</a:t>
            </a:r>
          </a:p>
          <a:p>
            <a:r>
              <a:rPr lang="en-US" sz="1100" b="1" dirty="0">
                <a:latin typeface="Chalkboard SE" panose="03050602040202020205" pitchFamily="66" charset="77"/>
              </a:rPr>
              <a:t>Generation </a:t>
            </a:r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+ cancellation</a:t>
            </a:r>
          </a:p>
          <a:p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of </a:t>
            </a:r>
            <a:r>
              <a:rPr lang="en-US" sz="1100" b="1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grav</a:t>
            </a:r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. Anomalies</a:t>
            </a:r>
          </a:p>
          <a:p>
            <a:endParaRPr lang="en-US" sz="1100" b="1" dirty="0">
              <a:solidFill>
                <a:srgbClr val="FF0000"/>
              </a:solidFill>
              <a:latin typeface="Chalkboard SE" panose="03050602040202020205" pitchFamily="66" charset="77"/>
            </a:endParaRPr>
          </a:p>
          <a:p>
            <a:r>
              <a:rPr lang="en-US" sz="1100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Leptogenesis</a:t>
            </a:r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 </a:t>
            </a:r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 Baryogenesis </a:t>
            </a:r>
          </a:p>
          <a:p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(</a:t>
            </a:r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  <a:sym typeface="Wingdings" pitchFamily="2" charset="2"/>
              </a:rPr>
              <a:t>LV </a:t>
            </a:r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+ </a:t>
            </a:r>
            <a:r>
              <a:rPr lang="en-US" sz="1100" b="1" dirty="0">
                <a:solidFill>
                  <a:srgbClr val="FF0000"/>
                </a:solidFill>
                <a:latin typeface="Chalkboard SE" panose="03050602040202020205" pitchFamily="66" charset="77"/>
                <a:sym typeface="Wingdings" pitchFamily="2" charset="2"/>
              </a:rPr>
              <a:t>CPTV KR axion backgrounds</a:t>
            </a:r>
            <a:r>
              <a:rPr lang="en-US" sz="11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) </a:t>
            </a:r>
            <a:endParaRPr lang="en-US" sz="1100" b="1" dirty="0">
              <a:solidFill>
                <a:srgbClr val="3C26E5"/>
              </a:solidFill>
              <a:latin typeface="Chalkboard SE" panose="03050602040202020205" pitchFamily="66" charset="77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0A5C40-BE17-564D-A1F4-DB6BD42A4F81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533774" y="4127014"/>
            <a:ext cx="540138" cy="407579"/>
          </a:xfrm>
          <a:prstGeom prst="straightConnector1">
            <a:avLst/>
          </a:prstGeom>
          <a:ln w="41275">
            <a:solidFill>
              <a:srgbClr val="FF0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6BBD80-423E-4F48-A17F-DC0D4B3FC935}"/>
              </a:ext>
            </a:extLst>
          </p:cNvPr>
          <p:cNvSpPr txBox="1"/>
          <p:nvPr/>
        </p:nvSpPr>
        <p:spPr>
          <a:xfrm>
            <a:off x="6948264" y="2780927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07845-15D7-C74F-82B8-0C7CBEA5BC02}"/>
              </a:ext>
            </a:extLst>
          </p:cNvPr>
          <p:cNvSpPr txBox="1"/>
          <p:nvPr/>
        </p:nvSpPr>
        <p:spPr>
          <a:xfrm>
            <a:off x="7956376" y="2708919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129D6-FD47-634D-9820-7CD0BF9687A4}"/>
              </a:ext>
            </a:extLst>
          </p:cNvPr>
          <p:cNvSpPr txBox="1"/>
          <p:nvPr/>
        </p:nvSpPr>
        <p:spPr>
          <a:xfrm>
            <a:off x="4427984" y="5589240"/>
            <a:ext cx="2148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3C26E5"/>
                </a:solidFill>
                <a:latin typeface="Chalkboard SE" panose="03050602040202020205" pitchFamily="66" charset="77"/>
              </a:rPr>
              <a:t>Chiral anomalies</a:t>
            </a:r>
          </a:p>
          <a:p>
            <a:pPr algn="ctr"/>
            <a:r>
              <a:rPr lang="en-US" sz="1600" dirty="0">
                <a:solidFill>
                  <a:srgbClr val="3C26E5"/>
                </a:solidFill>
                <a:latin typeface="Chalkboard SE" panose="03050602040202020205" pitchFamily="66" charset="77"/>
              </a:rPr>
              <a:t>Remain in matter era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96C4E-C117-054A-ABD6-6A7D043CC24E}"/>
              </a:ext>
            </a:extLst>
          </p:cNvPr>
          <p:cNvSpPr txBox="1"/>
          <p:nvPr/>
        </p:nvSpPr>
        <p:spPr>
          <a:xfrm>
            <a:off x="5580112" y="6218148"/>
            <a:ext cx="3173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KR axion mass generation through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QCD instantons (</a:t>
            </a:r>
            <a:r>
              <a:rPr lang="en-US" sz="1400" b="1" dirty="0">
                <a:latin typeface="Chalkboard SE" panose="03050602040202020205" pitchFamily="66" charset="77"/>
              </a:rPr>
              <a:t>Dark Matter</a:t>
            </a:r>
            <a:r>
              <a:rPr lang="en-US" sz="1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)</a:t>
            </a:r>
          </a:p>
        </p:txBody>
      </p:sp>
      <p:sp>
        <p:nvSpPr>
          <p:cNvPr id="16" name="Bent Up Arrow 15">
            <a:extLst>
              <a:ext uri="{FF2B5EF4-FFF2-40B4-BE49-F238E27FC236}">
                <a16:creationId xmlns:a16="http://schemas.microsoft.com/office/drawing/2014/main" id="{00D0AAF0-A955-3441-93E8-F01CF758EB69}"/>
              </a:ext>
            </a:extLst>
          </p:cNvPr>
          <p:cNvSpPr/>
          <p:nvPr/>
        </p:nvSpPr>
        <p:spPr>
          <a:xfrm rot="5400000">
            <a:off x="5023865" y="6112235"/>
            <a:ext cx="474594" cy="514227"/>
          </a:xfrm>
          <a:prstGeom prst="bentUpArrow">
            <a:avLst/>
          </a:prstGeom>
          <a:solidFill>
            <a:srgbClr val="FF0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68E0-21F3-B540-8133-872F2DDEC02D}"/>
              </a:ext>
            </a:extLst>
          </p:cNvPr>
          <p:cNvSpPr txBox="1"/>
          <p:nvPr/>
        </p:nvSpPr>
        <p:spPr>
          <a:xfrm>
            <a:off x="7598225" y="4077070"/>
            <a:ext cx="1454638" cy="73866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NEM, Sarkar</a:t>
            </a:r>
          </a:p>
          <a:p>
            <a:pPr algn="ctr"/>
            <a:r>
              <a:rPr lang="en-US" sz="1400" b="1" dirty="0"/>
              <a:t>+ De Cesare, </a:t>
            </a:r>
            <a:r>
              <a:rPr lang="en-US" sz="1400" b="1" dirty="0" err="1"/>
              <a:t>Bossingham</a:t>
            </a:r>
            <a:endParaRPr lang="en-US" sz="14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EFD654-42BB-6547-8162-35BD6A1FE440}"/>
              </a:ext>
            </a:extLst>
          </p:cNvPr>
          <p:cNvSpPr/>
          <p:nvPr/>
        </p:nvSpPr>
        <p:spPr>
          <a:xfrm>
            <a:off x="4944373" y="3490188"/>
            <a:ext cx="2075839" cy="738490"/>
          </a:xfrm>
          <a:prstGeom prst="ellipse">
            <a:avLst/>
          </a:prstGeom>
          <a:noFill/>
          <a:ln w="34925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B2ED898-7E6B-2F4F-8AF3-FCE68709B688}"/>
              </a:ext>
            </a:extLst>
          </p:cNvPr>
          <p:cNvSpPr/>
          <p:nvPr/>
        </p:nvSpPr>
        <p:spPr>
          <a:xfrm>
            <a:off x="4353079" y="5508965"/>
            <a:ext cx="2379161" cy="738490"/>
          </a:xfrm>
          <a:prstGeom prst="ellipse">
            <a:avLst/>
          </a:prstGeom>
          <a:noFill/>
          <a:ln w="34925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993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6532" y="836712"/>
            <a:ext cx="4285147" cy="452431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Whole</a:t>
            </a:r>
          </a:p>
          <a:p>
            <a:pPr algn="ctr"/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000" b="1" dirty="0">
                <a:solidFill>
                  <a:srgbClr val="FC01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duster"/>
                <a:cs typeface="Chalkduster"/>
              </a:rPr>
              <a:t>Stringy-RVM</a:t>
            </a:r>
          </a:p>
          <a:p>
            <a:pPr algn="ctr"/>
            <a:endParaRPr lang="en-US" sz="12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duster"/>
                <a:cs typeface="Chalkduster"/>
              </a:rPr>
              <a:t>Cosmological</a:t>
            </a:r>
            <a:endParaRPr lang="en-US" sz="36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duster"/>
                <a:cs typeface="Chalkduster"/>
              </a:rPr>
              <a:t>Evolution</a:t>
            </a:r>
          </a:p>
          <a:p>
            <a:pPr algn="ctr"/>
            <a:endParaRPr lang="en-US" sz="36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  <a:p>
            <a:pPr algn="ctr"/>
            <a:endParaRPr lang="en-US" sz="32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3" name="Picture 2" descr="Werner Karl Heisenberg – Drops of Wisdom">
            <a:extLst>
              <a:ext uri="{FF2B5EF4-FFF2-40B4-BE49-F238E27FC236}">
                <a16:creationId xmlns:a16="http://schemas.microsoft.com/office/drawing/2014/main" id="{339E4ACF-75B4-B045-A6DF-735780BA6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79848"/>
            <a:ext cx="4104456" cy="243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d Baron's Blog: Heisenberg Re-read">
            <a:extLst>
              <a:ext uri="{FF2B5EF4-FFF2-40B4-BE49-F238E27FC236}">
                <a16:creationId xmlns:a16="http://schemas.microsoft.com/office/drawing/2014/main" id="{B4C86A61-0262-544B-8F05-8D7B69FC9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59" y="3693190"/>
            <a:ext cx="2004742" cy="31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161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6212" y="692696"/>
            <a:ext cx="6691575" cy="2246769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Overview</a:t>
            </a:r>
            <a:endParaRPr lang="en-US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000" b="1" dirty="0">
                <a:solidFill>
                  <a:srgbClr val="FC01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duster"/>
                <a:cs typeface="Chalkduster"/>
              </a:rPr>
              <a:t>The Parts &amp;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duster"/>
                <a:cs typeface="Chalkduster"/>
              </a:rPr>
              <a:t>the Whole</a:t>
            </a:r>
            <a:endParaRPr lang="en-US" sz="40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  <a:p>
            <a:pPr algn="ctr"/>
            <a:endParaRPr lang="en-US" sz="40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3" name="Picture 2" descr="Werner Karl Heisenberg – Drops of Wisdom">
            <a:extLst>
              <a:ext uri="{FF2B5EF4-FFF2-40B4-BE49-F238E27FC236}">
                <a16:creationId xmlns:a16="http://schemas.microsoft.com/office/drawing/2014/main" id="{229F2852-F0CD-DA4F-8475-86664C002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0" y="3094061"/>
            <a:ext cx="5287713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d Baron's Blog: Heisenberg Re-read">
            <a:extLst>
              <a:ext uri="{FF2B5EF4-FFF2-40B4-BE49-F238E27FC236}">
                <a16:creationId xmlns:a16="http://schemas.microsoft.com/office/drawing/2014/main" id="{1D792D01-EF59-8244-BB4A-2A391850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14" y="3110783"/>
            <a:ext cx="2004742" cy="31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7719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732" y="6370108"/>
            <a:ext cx="1731516" cy="44326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23528" y="1124744"/>
            <a:ext cx="0" cy="5616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311" y="260648"/>
            <a:ext cx="1018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Cosmic</a:t>
            </a:r>
          </a:p>
          <a:p>
            <a:r>
              <a:rPr lang="en-US" b="1" dirty="0"/>
              <a:t>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1628800"/>
            <a:ext cx="11925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Primordial </a:t>
            </a:r>
          </a:p>
          <a:p>
            <a:r>
              <a:rPr lang="en-US" sz="1400" dirty="0"/>
              <a:t>Gravitational</a:t>
            </a:r>
          </a:p>
          <a:p>
            <a:r>
              <a:rPr lang="en-US" sz="1400" dirty="0"/>
              <a:t>Waves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700808"/>
            <a:ext cx="1872208" cy="168261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123728" y="1772816"/>
            <a:ext cx="846288" cy="410896"/>
          </a:xfrm>
          <a:prstGeom prst="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79912" y="1628800"/>
            <a:ext cx="1292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Gravitational</a:t>
            </a:r>
          </a:p>
          <a:p>
            <a:pPr algn="ctr"/>
            <a:r>
              <a:rPr lang="en-US" sz="1400" dirty="0"/>
              <a:t>anomaly (GA)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176" y="980728"/>
            <a:ext cx="24038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Undiluted constant</a:t>
            </a:r>
          </a:p>
          <a:p>
            <a:r>
              <a:rPr lang="en-US" b="1" dirty="0">
                <a:solidFill>
                  <a:srgbClr val="FF0000"/>
                </a:solidFill>
              </a:rPr>
              <a:t>KR axial  </a:t>
            </a:r>
            <a:r>
              <a:rPr lang="en-US" b="1" dirty="0" err="1">
                <a:solidFill>
                  <a:srgbClr val="FF0000"/>
                </a:solidFill>
              </a:rPr>
              <a:t>backround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chiral matter</a:t>
            </a:r>
          </a:p>
          <a:p>
            <a:r>
              <a:rPr lang="en-US" b="1" dirty="0"/>
              <a:t> generation</a:t>
            </a:r>
          </a:p>
          <a:p>
            <a:r>
              <a:rPr lang="en-US" b="1" dirty="0"/>
              <a:t>@ inflation exit 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148064" y="1721960"/>
            <a:ext cx="846288" cy="410896"/>
          </a:xfrm>
          <a:prstGeom prst="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9552" y="3212976"/>
            <a:ext cx="167256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Radiation Era </a:t>
            </a:r>
          </a:p>
        </p:txBody>
      </p:sp>
      <p:sp>
        <p:nvSpPr>
          <p:cNvPr id="17" name="Curved Left Arrow 16"/>
          <p:cNvSpPr/>
          <p:nvPr/>
        </p:nvSpPr>
        <p:spPr>
          <a:xfrm rot="5400000">
            <a:off x="4752020" y="1664804"/>
            <a:ext cx="792088" cy="4464496"/>
          </a:xfrm>
          <a:prstGeom prst="curvedLeftArrow">
            <a:avLst/>
          </a:prstGeom>
          <a:solidFill>
            <a:srgbClr val="CCFFCC">
              <a:alpha val="7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3928" y="3717032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44298"/>
                </a:solidFill>
              </a:rPr>
              <a:t>Cancellation of GA</a:t>
            </a:r>
          </a:p>
        </p:txBody>
      </p:sp>
      <p:pic>
        <p:nvPicPr>
          <p:cNvPr id="20" name="Picture 19" descr="B_0_propto_T^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9247"/>
            <a:ext cx="1224136" cy="3578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9552" y="4077072"/>
            <a:ext cx="2978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 Black"/>
                <a:cs typeface="Arial Black"/>
              </a:rPr>
              <a:t>Leptogenesis</a:t>
            </a:r>
            <a:r>
              <a:rPr lang="en-US" sz="1600" dirty="0">
                <a:latin typeface="Arial Black"/>
                <a:cs typeface="Arial Black"/>
              </a:rPr>
              <a:t> induced by</a:t>
            </a:r>
          </a:p>
          <a:p>
            <a:r>
              <a:rPr lang="en-US" sz="1600" dirty="0">
                <a:latin typeface="Arial Black"/>
                <a:cs typeface="Arial Black"/>
              </a:rPr>
              <a:t>RHN (tree-level) decays</a:t>
            </a:r>
          </a:p>
        </p:txBody>
      </p:sp>
      <p:pic>
        <p:nvPicPr>
          <p:cNvPr id="23" name="Picture 22" descr="N_I_,_rightarro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3136"/>
            <a:ext cx="2080682" cy="3512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9552" y="5075892"/>
            <a:ext cx="541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B-L conserving </a:t>
            </a:r>
            <a:r>
              <a:rPr lang="en-US" dirty="0" err="1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sphelaron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processes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 err="1">
                <a:sym typeface="Wingdings"/>
              </a:rPr>
              <a:t>Baryongenesis</a:t>
            </a:r>
            <a:r>
              <a:rPr lang="en-US" b="1" dirty="0"/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2060848"/>
            <a:ext cx="2880320" cy="470547"/>
          </a:xfrm>
          <a:prstGeom prst="rect">
            <a:avLst/>
          </a:prstGeom>
          <a:ln w="63500"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539552" y="6156012"/>
            <a:ext cx="245489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Modern de-Sitter Era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9552" y="5579948"/>
            <a:ext cx="131358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Matter Era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23728" y="5579948"/>
            <a:ext cx="661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potential (mass) generation for b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axion Dark matter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59832" y="6156012"/>
            <a:ext cx="184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44298"/>
                </a:solidFill>
              </a:rPr>
              <a:t>GA resurfacing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1647861"/>
            <a:ext cx="1600324" cy="4129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5877272"/>
            <a:ext cx="2220879" cy="576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76256" y="644404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Phenomenology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9552" y="1124744"/>
            <a:ext cx="38908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RVM Inflationary (de Sitter) Phase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2422629"/>
            <a:ext cx="24577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C0107"/>
                </a:solidFill>
                <a:latin typeface="Chalkboard"/>
                <a:cs typeface="Chalkboard"/>
              </a:rPr>
              <a:t>From a pre-inflationary</a:t>
            </a:r>
          </a:p>
          <a:p>
            <a:r>
              <a:rPr lang="en-US" sz="1600" b="1" dirty="0">
                <a:solidFill>
                  <a:srgbClr val="FC0107"/>
                </a:solidFill>
                <a:latin typeface="Chalkboard"/>
                <a:cs typeface="Chalkboard"/>
              </a:rPr>
              <a:t>era after Big-Bang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48778" y="116632"/>
            <a:ext cx="652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Summary of (stringy-RVM) Cosmological Evolution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16216" y="539388"/>
            <a:ext cx="2519477" cy="369332"/>
          </a:xfrm>
          <a:prstGeom prst="rect">
            <a:avLst/>
          </a:prstGeom>
          <a:solidFill>
            <a:srgbClr val="BFFFF8">
              <a:alpha val="78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Basilakos</a:t>
            </a:r>
            <a:r>
              <a:rPr lang="en-US" b="1" dirty="0"/>
              <a:t>, NEM, Sola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911746" y="3512146"/>
            <a:ext cx="211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Bold"/>
                <a:cs typeface="Chalkboard SE Bold"/>
              </a:rPr>
              <a:t>forward direction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76456" y="476672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D879CC-636D-B847-88BB-F9B1CAC5FBB8}"/>
              </a:ext>
            </a:extLst>
          </p:cNvPr>
          <p:cNvSpPr txBox="1"/>
          <p:nvPr/>
        </p:nvSpPr>
        <p:spPr>
          <a:xfrm>
            <a:off x="755576" y="620688"/>
            <a:ext cx="556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Bold"/>
                <a:cs typeface="Chalkboard SE Bold"/>
              </a:rPr>
              <a:t>Big-Bang, pre-inflationary phase </a:t>
            </a:r>
            <a:r>
              <a:rPr lang="en-US" b="1" dirty="0">
                <a:solidFill>
                  <a:srgbClr val="3C26E5"/>
                </a:solidFill>
                <a:latin typeface="Chalkboard SE Bold"/>
                <a:cs typeface="Chalkboard SE Bold"/>
              </a:rPr>
              <a:t>(broken </a:t>
            </a:r>
            <a:r>
              <a:rPr lang="en-US" b="1" dirty="0" err="1">
                <a:solidFill>
                  <a:srgbClr val="3C26E5"/>
                </a:solidFill>
                <a:latin typeface="Chalkboard SE Bold"/>
                <a:cs typeface="Chalkboard SE Bold"/>
              </a:rPr>
              <a:t>Sugra</a:t>
            </a:r>
            <a:r>
              <a:rPr lang="en-US" b="1" dirty="0">
                <a:solidFill>
                  <a:srgbClr val="3C26E5"/>
                </a:solidFill>
                <a:latin typeface="Chalkboard SE Bold"/>
                <a:cs typeface="Chalkboard SE Bold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6927057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732" y="6370108"/>
            <a:ext cx="1731516" cy="443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124744"/>
            <a:ext cx="38908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RVM Inflationary (de Sitter) Phase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3528" y="1124744"/>
            <a:ext cx="0" cy="5616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311" y="260648"/>
            <a:ext cx="1018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Cosmic</a:t>
            </a:r>
          </a:p>
          <a:p>
            <a:r>
              <a:rPr lang="en-US" b="1" dirty="0"/>
              <a:t>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1628800"/>
            <a:ext cx="11925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Primordial </a:t>
            </a:r>
          </a:p>
          <a:p>
            <a:r>
              <a:rPr lang="en-US" sz="1400" dirty="0"/>
              <a:t>Gravitational</a:t>
            </a:r>
          </a:p>
          <a:p>
            <a:r>
              <a:rPr lang="en-US" sz="1400" dirty="0"/>
              <a:t>Waves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700808"/>
            <a:ext cx="1872208" cy="168261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123728" y="1772816"/>
            <a:ext cx="846288" cy="410896"/>
          </a:xfrm>
          <a:prstGeom prst="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79912" y="1628800"/>
            <a:ext cx="1292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Gravitational</a:t>
            </a:r>
          </a:p>
          <a:p>
            <a:pPr algn="ctr"/>
            <a:r>
              <a:rPr lang="en-US" sz="1400" dirty="0"/>
              <a:t>anomaly (GA)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176" y="980728"/>
            <a:ext cx="24038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Undiluted constant</a:t>
            </a:r>
          </a:p>
          <a:p>
            <a:r>
              <a:rPr lang="en-US" b="1" dirty="0">
                <a:solidFill>
                  <a:srgbClr val="FF0000"/>
                </a:solidFill>
              </a:rPr>
              <a:t>KR axial  </a:t>
            </a:r>
            <a:r>
              <a:rPr lang="en-US" b="1" dirty="0" err="1">
                <a:solidFill>
                  <a:srgbClr val="FF0000"/>
                </a:solidFill>
              </a:rPr>
              <a:t>backround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chiral matter</a:t>
            </a:r>
          </a:p>
          <a:p>
            <a:r>
              <a:rPr lang="en-US" b="1" dirty="0"/>
              <a:t> generation</a:t>
            </a:r>
          </a:p>
          <a:p>
            <a:r>
              <a:rPr lang="en-US" b="1" dirty="0"/>
              <a:t>@ inflation exit 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148064" y="1721960"/>
            <a:ext cx="846288" cy="410896"/>
          </a:xfrm>
          <a:prstGeom prst="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9552" y="3212976"/>
            <a:ext cx="167256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Radiation Era </a:t>
            </a:r>
          </a:p>
        </p:txBody>
      </p:sp>
      <p:sp>
        <p:nvSpPr>
          <p:cNvPr id="17" name="Curved Left Arrow 16"/>
          <p:cNvSpPr/>
          <p:nvPr/>
        </p:nvSpPr>
        <p:spPr>
          <a:xfrm rot="5400000">
            <a:off x="4752020" y="1664804"/>
            <a:ext cx="792088" cy="4464496"/>
          </a:xfrm>
          <a:prstGeom prst="curvedLeftArrow">
            <a:avLst/>
          </a:prstGeom>
          <a:solidFill>
            <a:srgbClr val="CCFFCC">
              <a:alpha val="7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3928" y="3717032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44298"/>
                </a:solidFill>
              </a:rPr>
              <a:t>Cancellation of GA</a:t>
            </a:r>
          </a:p>
        </p:txBody>
      </p:sp>
      <p:pic>
        <p:nvPicPr>
          <p:cNvPr id="20" name="Picture 19" descr="B_0_propto_T^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9247"/>
            <a:ext cx="1224136" cy="3578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9552" y="4077072"/>
            <a:ext cx="2978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 Black"/>
                <a:cs typeface="Arial Black"/>
              </a:rPr>
              <a:t>Leptogenesis</a:t>
            </a:r>
            <a:r>
              <a:rPr lang="en-US" sz="1600" dirty="0">
                <a:latin typeface="Arial Black"/>
                <a:cs typeface="Arial Black"/>
              </a:rPr>
              <a:t> induced by</a:t>
            </a:r>
          </a:p>
          <a:p>
            <a:r>
              <a:rPr lang="en-US" sz="1600" dirty="0">
                <a:latin typeface="Arial Black"/>
                <a:cs typeface="Arial Black"/>
              </a:rPr>
              <a:t>RHN (tree-level) decays</a:t>
            </a:r>
          </a:p>
        </p:txBody>
      </p:sp>
      <p:pic>
        <p:nvPicPr>
          <p:cNvPr id="23" name="Picture 22" descr="N_I_,_rightarro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3136"/>
            <a:ext cx="2080682" cy="3512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9552" y="5075892"/>
            <a:ext cx="541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B-L conserving </a:t>
            </a:r>
            <a:r>
              <a:rPr lang="en-US" dirty="0" err="1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sphelaron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processes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 err="1">
                <a:sym typeface="Wingdings"/>
              </a:rPr>
              <a:t>Baryongenesis</a:t>
            </a:r>
            <a:r>
              <a:rPr lang="en-US" b="1" dirty="0"/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2060848"/>
            <a:ext cx="2880320" cy="470547"/>
          </a:xfrm>
          <a:prstGeom prst="rect">
            <a:avLst/>
          </a:prstGeom>
          <a:ln w="63500"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539552" y="6156012"/>
            <a:ext cx="245489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Modern de-Sitter Era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9552" y="5579948"/>
            <a:ext cx="131358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Matter Era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23728" y="5579948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potential generation for b – </a:t>
            </a:r>
            <a:r>
              <a:rPr lang="en-US" dirty="0">
                <a:sym typeface="Wingdings"/>
              </a:rPr>
              <a:t> </a:t>
            </a:r>
            <a:r>
              <a:rPr lang="en-US" dirty="0" err="1"/>
              <a:t>axion</a:t>
            </a:r>
            <a:r>
              <a:rPr lang="en-US" dirty="0"/>
              <a:t> Dark matter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59832" y="6156012"/>
            <a:ext cx="184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44298"/>
                </a:solidFill>
              </a:rPr>
              <a:t>GA resurfacing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1647861"/>
            <a:ext cx="1600324" cy="4129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5877272"/>
            <a:ext cx="2220879" cy="57606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6876256" y="644404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Phenomenology</a:t>
            </a:r>
          </a:p>
        </p:txBody>
      </p:sp>
      <p:sp>
        <p:nvSpPr>
          <p:cNvPr id="34" name="Right Arrow 33"/>
          <p:cNvSpPr/>
          <p:nvPr/>
        </p:nvSpPr>
        <p:spPr>
          <a:xfrm rot="18800847">
            <a:off x="5931127" y="5243497"/>
            <a:ext cx="978408" cy="484632"/>
          </a:xfrm>
          <a:prstGeom prst="righ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759235" y="4244895"/>
            <a:ext cx="2277261" cy="1200329"/>
          </a:xfrm>
          <a:prstGeom prst="rect">
            <a:avLst/>
          </a:prstGeom>
          <a:solidFill>
            <a:srgbClr val="FFFF00">
              <a:alpha val="78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Extra Bold"/>
                <a:cs typeface="Abadi MT Condensed Extra Bold"/>
              </a:rPr>
              <a:t>Consistent with current</a:t>
            </a:r>
          </a:p>
          <a:p>
            <a:r>
              <a:rPr lang="en-US" dirty="0">
                <a:latin typeface="Abadi MT Condensed Extra Bold"/>
                <a:cs typeface="Abadi MT Condensed Extra Bold"/>
              </a:rPr>
              <a:t>bounds on LV &amp; CPTV</a:t>
            </a:r>
          </a:p>
          <a:p>
            <a:r>
              <a:rPr lang="en-US" dirty="0">
                <a:latin typeface="Abadi MT Condensed Extra Bold"/>
                <a:cs typeface="Abadi MT Condensed Extra Bold"/>
              </a:rPr>
              <a:t>   B</a:t>
            </a:r>
            <a:r>
              <a:rPr lang="en-US" baseline="-25000" dirty="0">
                <a:latin typeface="Abadi MT Condensed Extra Bold"/>
                <a:cs typeface="Abadi MT Condensed Extra Bold"/>
              </a:rPr>
              <a:t>0 </a:t>
            </a:r>
            <a:r>
              <a:rPr lang="en-US" dirty="0">
                <a:latin typeface="Abadi MT Condensed Extra Bold"/>
                <a:cs typeface="Abadi MT Condensed Extra Bold"/>
              </a:rPr>
              <a:t>&lt; 10</a:t>
            </a:r>
            <a:r>
              <a:rPr lang="en-US" baseline="30000" dirty="0">
                <a:latin typeface="Abadi MT Condensed Extra Bold"/>
                <a:cs typeface="Abadi MT Condensed Extra Bold"/>
              </a:rPr>
              <a:t>-2</a:t>
            </a:r>
            <a:r>
              <a:rPr lang="en-US" dirty="0">
                <a:latin typeface="Abadi MT Condensed Extra Bold"/>
                <a:cs typeface="Abadi MT Condensed Extra Bold"/>
              </a:rPr>
              <a:t> </a:t>
            </a:r>
            <a:r>
              <a:rPr lang="en-US" dirty="0" err="1">
                <a:latin typeface="Abadi MT Condensed Extra Bold"/>
                <a:cs typeface="Abadi MT Condensed Extra Bold"/>
              </a:rPr>
              <a:t>eV</a:t>
            </a:r>
            <a:r>
              <a:rPr lang="en-US" dirty="0">
                <a:latin typeface="Abadi MT Condensed Extra Bold"/>
                <a:cs typeface="Abadi MT Condensed Extra Bold"/>
              </a:rPr>
              <a:t>, </a:t>
            </a:r>
          </a:p>
          <a:p>
            <a:r>
              <a:rPr lang="en-US" dirty="0">
                <a:latin typeface="Abadi MT Condensed Extra Bold"/>
                <a:cs typeface="Abadi MT Condensed Extra Bold"/>
              </a:rPr>
              <a:t>   B</a:t>
            </a:r>
            <a:r>
              <a:rPr lang="en-US" baseline="-25000" dirty="0">
                <a:latin typeface="Abadi MT Condensed Extra Bold"/>
                <a:cs typeface="Abadi MT Condensed Extra Bold"/>
              </a:rPr>
              <a:t>i</a:t>
            </a:r>
            <a:r>
              <a:rPr lang="en-US" dirty="0">
                <a:latin typeface="Abadi MT Condensed Extra Bold"/>
                <a:cs typeface="Abadi MT Condensed Extra Bold"/>
              </a:rPr>
              <a:t> &lt; 10</a:t>
            </a:r>
            <a:r>
              <a:rPr lang="en-US" baseline="30000" dirty="0">
                <a:latin typeface="Abadi MT Condensed Extra Bold"/>
                <a:cs typeface="Abadi MT Condensed Extra Bold"/>
              </a:rPr>
              <a:t>-22</a:t>
            </a:r>
            <a:r>
              <a:rPr lang="en-US" dirty="0">
                <a:latin typeface="Abadi MT Condensed Extra Bold"/>
                <a:cs typeface="Abadi MT Condensed Extra Bold"/>
              </a:rPr>
              <a:t> </a:t>
            </a:r>
            <a:r>
              <a:rPr lang="en-US" dirty="0" err="1">
                <a:latin typeface="Abadi MT Condensed Extra Bold"/>
                <a:cs typeface="Abadi MT Condensed Extra Bold"/>
              </a:rPr>
              <a:t>eV</a:t>
            </a:r>
            <a:r>
              <a:rPr lang="en-US" dirty="0">
                <a:latin typeface="Abadi MT Condensed Extra Bold"/>
                <a:cs typeface="Abadi MT Condensed Extra Bold"/>
              </a:rPr>
              <a:t> </a:t>
            </a:r>
            <a:r>
              <a:rPr lang="en-US" baseline="30000" dirty="0">
                <a:latin typeface="Abadi MT Condensed Extra Bold"/>
                <a:cs typeface="Abadi MT Condensed Extra Bold"/>
              </a:rPr>
              <a:t> 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80312" y="5930116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</a:rPr>
              <a:t>H</a:t>
            </a:r>
            <a:r>
              <a:rPr lang="en-US" sz="1400" b="1" i="1" baseline="-25000" dirty="0">
                <a:solidFill>
                  <a:srgbClr val="FF0000"/>
                </a:solidFill>
              </a:rPr>
              <a:t>0 </a:t>
            </a:r>
            <a:r>
              <a:rPr lang="en-US" sz="1400" b="1" dirty="0">
                <a:solidFill>
                  <a:srgbClr val="FF0000"/>
                </a:solidFill>
              </a:rPr>
              <a:t>~</a:t>
            </a:r>
            <a:r>
              <a:rPr lang="en-US" sz="1400" b="1" baseline="-25000" dirty="0">
                <a:solidFill>
                  <a:srgbClr val="FF0000"/>
                </a:solidFill>
              </a:rPr>
              <a:t>  </a:t>
            </a:r>
            <a:r>
              <a:rPr lang="en-US" sz="1400" b="1" dirty="0">
                <a:solidFill>
                  <a:srgbClr val="FF0000"/>
                </a:solidFill>
              </a:rPr>
              <a:t>10</a:t>
            </a:r>
            <a:r>
              <a:rPr lang="en-US" sz="1400" b="1" baseline="30000" dirty="0">
                <a:solidFill>
                  <a:srgbClr val="FF0000"/>
                </a:solidFill>
              </a:rPr>
              <a:t>-42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GeV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≈ 10</a:t>
            </a:r>
            <a:r>
              <a:rPr lang="en-US" sz="1400" b="1" baseline="30000" dirty="0">
                <a:solidFill>
                  <a:srgbClr val="FF0000"/>
                </a:solidFill>
              </a:rPr>
              <a:t>-60 </a:t>
            </a:r>
            <a:r>
              <a:rPr lang="en-US" sz="1400" b="1" i="1" dirty="0" err="1">
                <a:solidFill>
                  <a:srgbClr val="FF0000"/>
                </a:solidFill>
              </a:rPr>
              <a:t>M</a:t>
            </a:r>
            <a:r>
              <a:rPr lang="en-US" sz="1400" b="1" baseline="-25000" dirty="0" err="1">
                <a:solidFill>
                  <a:srgbClr val="FF0000"/>
                </a:solidFill>
              </a:rPr>
              <a:t>Pl</a:t>
            </a:r>
            <a:r>
              <a:rPr lang="en-US" sz="1400" b="1" dirty="0">
                <a:solidFill>
                  <a:srgbClr val="FF0000"/>
                </a:solidFill>
              </a:rPr>
              <a:t>≈ 10</a:t>
            </a:r>
            <a:r>
              <a:rPr lang="en-US" sz="1400" b="1" baseline="30000" dirty="0">
                <a:solidFill>
                  <a:srgbClr val="FF0000"/>
                </a:solidFill>
              </a:rPr>
              <a:t>-33 </a:t>
            </a:r>
            <a:r>
              <a:rPr lang="en-US" sz="1400" b="1" dirty="0" err="1">
                <a:solidFill>
                  <a:srgbClr val="FF0000"/>
                </a:solidFill>
              </a:rPr>
              <a:t>eV</a:t>
            </a:r>
            <a:r>
              <a:rPr lang="en-US" sz="1400" b="1" baseline="30000" dirty="0">
                <a:solidFill>
                  <a:srgbClr val="FF0000"/>
                </a:solidFill>
              </a:rPr>
              <a:t>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1" b="89571" l="2913" r="949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7511">
            <a:off x="166795" y="5461240"/>
            <a:ext cx="3365483" cy="1494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268" y="4941168"/>
            <a:ext cx="4288353" cy="954107"/>
          </a:xfrm>
          <a:prstGeom prst="rect">
            <a:avLst/>
          </a:prstGeom>
          <a:solidFill>
            <a:schemeClr val="accent5"/>
          </a:solidFill>
          <a:ln w="76200">
            <a:solidFill>
              <a:srgbClr val="FF006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halkduster"/>
                <a:cs typeface="Chalkduster"/>
              </a:rPr>
              <a:t>Need to understand </a:t>
            </a:r>
          </a:p>
          <a:p>
            <a:pPr algn="ctr"/>
            <a:r>
              <a:rPr lang="en-US" sz="2800" dirty="0">
                <a:latin typeface="Chalkduster"/>
                <a:cs typeface="Chalkduster"/>
              </a:rPr>
              <a:t>Modern Era better </a:t>
            </a:r>
          </a:p>
        </p:txBody>
      </p:sp>
      <p:sp>
        <p:nvSpPr>
          <p:cNvPr id="2" name="Oval 1"/>
          <p:cNvSpPr/>
          <p:nvPr/>
        </p:nvSpPr>
        <p:spPr>
          <a:xfrm>
            <a:off x="4716016" y="5877272"/>
            <a:ext cx="2304256" cy="980728"/>
          </a:xfrm>
          <a:prstGeom prst="ellipse">
            <a:avLst/>
          </a:prstGeom>
          <a:noFill/>
          <a:ln w="762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-911746" y="3512146"/>
            <a:ext cx="211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Bold"/>
                <a:cs typeface="Chalkboard SE Bold"/>
              </a:rPr>
              <a:t>forward direction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48778" y="116632"/>
            <a:ext cx="652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Summary of (stringy-RVM) Cosmological Evolution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16216" y="539388"/>
            <a:ext cx="2519477" cy="369332"/>
          </a:xfrm>
          <a:prstGeom prst="rect">
            <a:avLst/>
          </a:prstGeom>
          <a:solidFill>
            <a:srgbClr val="BFFFF8">
              <a:alpha val="78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Basilakos</a:t>
            </a:r>
            <a:r>
              <a:rPr lang="en-US" b="1" dirty="0"/>
              <a:t>, NEM, Sola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676456" y="476672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C95955-918F-4C40-A32D-B3DDC6EDF021}"/>
              </a:ext>
            </a:extLst>
          </p:cNvPr>
          <p:cNvSpPr txBox="1"/>
          <p:nvPr/>
        </p:nvSpPr>
        <p:spPr>
          <a:xfrm>
            <a:off x="755576" y="620688"/>
            <a:ext cx="556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Bold"/>
                <a:cs typeface="Chalkboard SE Bold"/>
              </a:rPr>
              <a:t>Big-Bang, pre-inflationary phase </a:t>
            </a:r>
            <a:r>
              <a:rPr lang="en-US" b="1" dirty="0">
                <a:solidFill>
                  <a:srgbClr val="3C26E5"/>
                </a:solidFill>
                <a:latin typeface="Chalkboard SE Bold"/>
                <a:cs typeface="Chalkboard SE Bold"/>
              </a:rPr>
              <a:t>(broken </a:t>
            </a:r>
            <a:r>
              <a:rPr lang="en-US" b="1" dirty="0" err="1">
                <a:solidFill>
                  <a:srgbClr val="3C26E5"/>
                </a:solidFill>
                <a:latin typeface="Chalkboard SE Bold"/>
                <a:cs typeface="Chalkboard SE Bold"/>
              </a:rPr>
              <a:t>Sugra</a:t>
            </a:r>
            <a:r>
              <a:rPr lang="en-US" b="1" dirty="0">
                <a:solidFill>
                  <a:srgbClr val="3C26E5"/>
                </a:solidFill>
                <a:latin typeface="Chalkboard SE Bold"/>
                <a:cs typeface="Chalkboard SE Bold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903781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732" y="6370108"/>
            <a:ext cx="1731516" cy="44326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23528" y="1124744"/>
            <a:ext cx="0" cy="5616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311" y="260648"/>
            <a:ext cx="1018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Cosmic</a:t>
            </a:r>
          </a:p>
          <a:p>
            <a:r>
              <a:rPr lang="en-US" b="1" dirty="0"/>
              <a:t>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1628800"/>
            <a:ext cx="11925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Primordial </a:t>
            </a:r>
          </a:p>
          <a:p>
            <a:r>
              <a:rPr lang="en-US" sz="1400" dirty="0"/>
              <a:t>Gravitational</a:t>
            </a:r>
          </a:p>
          <a:p>
            <a:r>
              <a:rPr lang="en-US" sz="1400" dirty="0"/>
              <a:t>Waves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700808"/>
            <a:ext cx="1872208" cy="168261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123728" y="1772816"/>
            <a:ext cx="846288" cy="410896"/>
          </a:xfrm>
          <a:prstGeom prst="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79912" y="1628800"/>
            <a:ext cx="1292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Gravitational</a:t>
            </a:r>
          </a:p>
          <a:p>
            <a:pPr algn="ctr"/>
            <a:r>
              <a:rPr lang="en-US" sz="1400" dirty="0"/>
              <a:t>anomaly (GA)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176" y="980728"/>
            <a:ext cx="24038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Undiluted constant</a:t>
            </a:r>
          </a:p>
          <a:p>
            <a:r>
              <a:rPr lang="en-US" b="1" dirty="0">
                <a:solidFill>
                  <a:srgbClr val="FF0000"/>
                </a:solidFill>
              </a:rPr>
              <a:t>KR axial  </a:t>
            </a:r>
            <a:r>
              <a:rPr lang="en-US" b="1" dirty="0" err="1">
                <a:solidFill>
                  <a:srgbClr val="FF0000"/>
                </a:solidFill>
              </a:rPr>
              <a:t>backround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chiral matter</a:t>
            </a:r>
          </a:p>
          <a:p>
            <a:r>
              <a:rPr lang="en-US" b="1" dirty="0"/>
              <a:t> generation</a:t>
            </a:r>
          </a:p>
          <a:p>
            <a:r>
              <a:rPr lang="en-US" b="1" dirty="0"/>
              <a:t>@ inflation exit 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148064" y="1721960"/>
            <a:ext cx="846288" cy="410896"/>
          </a:xfrm>
          <a:prstGeom prst="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9552" y="3212976"/>
            <a:ext cx="167256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Radiation Era </a:t>
            </a:r>
          </a:p>
        </p:txBody>
      </p:sp>
      <p:sp>
        <p:nvSpPr>
          <p:cNvPr id="17" name="Curved Left Arrow 16"/>
          <p:cNvSpPr/>
          <p:nvPr/>
        </p:nvSpPr>
        <p:spPr>
          <a:xfrm rot="5400000">
            <a:off x="4752020" y="1664804"/>
            <a:ext cx="792088" cy="4464496"/>
          </a:xfrm>
          <a:prstGeom prst="curvedLeftArrow">
            <a:avLst/>
          </a:prstGeom>
          <a:solidFill>
            <a:srgbClr val="CCFFCC">
              <a:alpha val="7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3928" y="3717032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44298"/>
                </a:solidFill>
              </a:rPr>
              <a:t>Cancellation of GA</a:t>
            </a:r>
          </a:p>
        </p:txBody>
      </p:sp>
      <p:pic>
        <p:nvPicPr>
          <p:cNvPr id="20" name="Picture 19" descr="B_0_propto_T^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9247"/>
            <a:ext cx="1224136" cy="3578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9552" y="4077072"/>
            <a:ext cx="2978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 Black"/>
                <a:cs typeface="Arial Black"/>
              </a:rPr>
              <a:t>Leptogenesis</a:t>
            </a:r>
            <a:r>
              <a:rPr lang="en-US" sz="1600" dirty="0">
                <a:latin typeface="Arial Black"/>
                <a:cs typeface="Arial Black"/>
              </a:rPr>
              <a:t> induced by</a:t>
            </a:r>
          </a:p>
          <a:p>
            <a:r>
              <a:rPr lang="en-US" sz="1600" dirty="0">
                <a:latin typeface="Arial Black"/>
                <a:cs typeface="Arial Black"/>
              </a:rPr>
              <a:t>RHN (tree-level) decays</a:t>
            </a:r>
          </a:p>
        </p:txBody>
      </p:sp>
      <p:pic>
        <p:nvPicPr>
          <p:cNvPr id="23" name="Picture 22" descr="N_I_,_rightarro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3136"/>
            <a:ext cx="2080682" cy="3512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9552" y="5075892"/>
            <a:ext cx="541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B-L conserving </a:t>
            </a:r>
            <a:r>
              <a:rPr lang="en-US" dirty="0" err="1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sphelaron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processes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 err="1">
                <a:sym typeface="Wingdings"/>
              </a:rPr>
              <a:t>Baryongenesis</a:t>
            </a:r>
            <a:r>
              <a:rPr lang="en-US" b="1" dirty="0"/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2060848"/>
            <a:ext cx="2880320" cy="470547"/>
          </a:xfrm>
          <a:prstGeom prst="rect">
            <a:avLst/>
          </a:prstGeom>
          <a:ln w="63500"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539552" y="6156012"/>
            <a:ext cx="245489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Modern de-Sitter Era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9552" y="5579948"/>
            <a:ext cx="131358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Matter Era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23728" y="5579948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potential generation for b </a:t>
            </a:r>
            <a:r>
              <a:rPr lang="en-US" dirty="0">
                <a:sym typeface="Wingdings"/>
              </a:rPr>
              <a:t> </a:t>
            </a:r>
            <a:r>
              <a:rPr lang="en-US" dirty="0" err="1"/>
              <a:t>axion</a:t>
            </a:r>
            <a:r>
              <a:rPr lang="en-US" dirty="0"/>
              <a:t> Dark matter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59832" y="6156012"/>
            <a:ext cx="184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44298"/>
                </a:solidFill>
              </a:rPr>
              <a:t>GA resurfacing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1647861"/>
            <a:ext cx="1600324" cy="4129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5877272"/>
            <a:ext cx="2220879" cy="576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66699" y="638132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Running Dark Energy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9552" y="1124744"/>
            <a:ext cx="38908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RVM Inflationary (de Sitter) Phase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1" b="89571" l="2913" r="949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9068">
            <a:off x="6697682" y="5735990"/>
            <a:ext cx="2485066" cy="1473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89591" y="6093296"/>
            <a:ext cx="104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RVM-type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-911746" y="3512146"/>
            <a:ext cx="211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Bold"/>
                <a:cs typeface="Chalkboard SE Bold"/>
              </a:rPr>
              <a:t>forward direction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48778" y="116632"/>
            <a:ext cx="652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Summary of (stringy-RVM) Cosmological Evolution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16216" y="539388"/>
            <a:ext cx="2519477" cy="369332"/>
          </a:xfrm>
          <a:prstGeom prst="rect">
            <a:avLst/>
          </a:prstGeom>
          <a:solidFill>
            <a:srgbClr val="BFFFF8">
              <a:alpha val="78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Basilakos</a:t>
            </a:r>
            <a:r>
              <a:rPr lang="en-US" b="1" dirty="0"/>
              <a:t>, NEM, Sola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76456" y="476672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2160" y="580526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752" y="5733256"/>
            <a:ext cx="686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2080" y="5445224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79712" y="5373216"/>
            <a:ext cx="686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today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6" b="99835" l="440" r="99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461" y="1484784"/>
            <a:ext cx="6465787" cy="528767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89279">
            <a:off x="4714270" y="3561128"/>
            <a:ext cx="3952430" cy="227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2420888"/>
            <a:ext cx="387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 Bold"/>
                <a:cs typeface="Chalkboard SE Bold"/>
              </a:rPr>
              <a:t>Distinguishing feature from </a:t>
            </a:r>
            <a:r>
              <a:rPr lang="el-GR" b="1" dirty="0">
                <a:latin typeface="Chalkboard SE Bold"/>
                <a:cs typeface="Chalkboard SE Bold"/>
              </a:rPr>
              <a:t>Λ</a:t>
            </a:r>
            <a:r>
              <a:rPr lang="en-GB" b="1" dirty="0">
                <a:latin typeface="Chalkboard SE Bold"/>
                <a:cs typeface="Chalkboard SE Bold"/>
              </a:rPr>
              <a:t>CDM</a:t>
            </a:r>
          </a:p>
          <a:p>
            <a:r>
              <a:rPr lang="en-GB" b="1" dirty="0">
                <a:latin typeface="Chalkboard SE Bold"/>
                <a:cs typeface="Chalkboard SE Bold"/>
              </a:rPr>
              <a:t>Alleviate data tensions</a:t>
            </a:r>
            <a:endParaRPr lang="en-US" b="1" dirty="0">
              <a:latin typeface="Chalkboard SE Bold"/>
              <a:cs typeface="Chalkboard SE Bold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/>
          <a:srcRect r="34171"/>
          <a:stretch/>
        </p:blipFill>
        <p:spPr>
          <a:xfrm>
            <a:off x="1619672" y="3255014"/>
            <a:ext cx="4176464" cy="966073"/>
          </a:xfrm>
          <a:prstGeom prst="rect">
            <a:avLst/>
          </a:prstGeom>
          <a:ln w="50800">
            <a:solidFill>
              <a:srgbClr val="0000FF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5524879" y="3225750"/>
            <a:ext cx="415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3522494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pic>
        <p:nvPicPr>
          <p:cNvPr id="49" name="Picture 48" descr="nu_=_mathcal_O_(.pdf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61"/>
          <a:stretch/>
        </p:blipFill>
        <p:spPr>
          <a:xfrm>
            <a:off x="1619672" y="4509006"/>
            <a:ext cx="3094829" cy="3862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50" name="Picture 49" descr="nu_=_mathcal_O_(.pdf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3"/>
          <a:stretch/>
        </p:blipFill>
        <p:spPr>
          <a:xfrm>
            <a:off x="1619672" y="5048627"/>
            <a:ext cx="2911800" cy="8286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41" name="TextBox 40"/>
          <p:cNvSpPr txBox="1"/>
          <p:nvPr/>
        </p:nvSpPr>
        <p:spPr>
          <a:xfrm rot="20312493">
            <a:off x="4611019" y="5334452"/>
            <a:ext cx="1522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3366FF"/>
                </a:solidFill>
                <a:latin typeface="Chalkboard"/>
                <a:cs typeface="Chalkboard"/>
              </a:rPr>
              <a:t>Gómez</a:t>
            </a:r>
            <a:r>
              <a:rPr lang="en-US" sz="1600" b="1" dirty="0">
                <a:solidFill>
                  <a:srgbClr val="3366FF"/>
                </a:solidFill>
                <a:latin typeface="Chalkboard"/>
                <a:cs typeface="Chalkboard"/>
              </a:rPr>
              <a:t>-</a:t>
            </a:r>
            <a:r>
              <a:rPr lang="en-US" sz="1600" b="1" dirty="0" err="1">
                <a:solidFill>
                  <a:srgbClr val="3366FF"/>
                </a:solidFill>
                <a:latin typeface="Chalkboard"/>
                <a:cs typeface="Chalkboard"/>
              </a:rPr>
              <a:t>Valent</a:t>
            </a:r>
            <a:r>
              <a:rPr lang="en-US" sz="1600" b="1" dirty="0">
                <a:solidFill>
                  <a:srgbClr val="3366FF"/>
                </a:solidFill>
                <a:latin typeface="Chalkboard"/>
                <a:cs typeface="Chalkboard"/>
              </a:rPr>
              <a:t> </a:t>
            </a:r>
          </a:p>
          <a:p>
            <a:pPr algn="ctr"/>
            <a:r>
              <a:rPr lang="en-US" sz="1600" b="1" dirty="0" err="1">
                <a:solidFill>
                  <a:srgbClr val="3366FF"/>
                </a:solidFill>
                <a:latin typeface="Chalkboard"/>
                <a:cs typeface="Chalkboard"/>
              </a:rPr>
              <a:t>Solà</a:t>
            </a:r>
            <a:endParaRPr lang="en-US" sz="1600" b="1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78435" y="3429000"/>
            <a:ext cx="686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today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FBC676-C830-C840-8E0A-BD1AD0B3CB58}"/>
              </a:ext>
            </a:extLst>
          </p:cNvPr>
          <p:cNvSpPr txBox="1"/>
          <p:nvPr/>
        </p:nvSpPr>
        <p:spPr>
          <a:xfrm>
            <a:off x="2267744" y="450912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&lt;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863EB8-28EB-A34B-9EAE-E2B10BEF5669}"/>
              </a:ext>
            </a:extLst>
          </p:cNvPr>
          <p:cNvSpPr txBox="1"/>
          <p:nvPr/>
        </p:nvSpPr>
        <p:spPr>
          <a:xfrm>
            <a:off x="4528218" y="377452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9D8C7A-1FFC-1F45-BC4B-CBD9CF5795FB}"/>
              </a:ext>
            </a:extLst>
          </p:cNvPr>
          <p:cNvSpPr txBox="1"/>
          <p:nvPr/>
        </p:nvSpPr>
        <p:spPr>
          <a:xfrm>
            <a:off x="2926182" y="4674439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5034CE9-D5D2-404C-B1CB-E8273334ECEE}"/>
              </a:ext>
            </a:extLst>
          </p:cNvPr>
          <p:cNvSpPr txBox="1"/>
          <p:nvPr/>
        </p:nvSpPr>
        <p:spPr>
          <a:xfrm>
            <a:off x="755576" y="620688"/>
            <a:ext cx="556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Bold"/>
                <a:cs typeface="Chalkboard SE Bold"/>
              </a:rPr>
              <a:t>Big-Bang, pre-inflationary phase </a:t>
            </a:r>
            <a:r>
              <a:rPr lang="en-US" b="1" dirty="0">
                <a:solidFill>
                  <a:srgbClr val="3C26E5"/>
                </a:solidFill>
                <a:latin typeface="Chalkboard SE Bold"/>
                <a:cs typeface="Chalkboard SE Bold"/>
              </a:rPr>
              <a:t>(broken </a:t>
            </a:r>
            <a:r>
              <a:rPr lang="en-US" b="1" dirty="0" err="1">
                <a:solidFill>
                  <a:srgbClr val="3C26E5"/>
                </a:solidFill>
                <a:latin typeface="Chalkboard SE Bold"/>
                <a:cs typeface="Chalkboard SE Bold"/>
              </a:rPr>
              <a:t>Sugra</a:t>
            </a:r>
            <a:r>
              <a:rPr lang="en-US" b="1" dirty="0">
                <a:solidFill>
                  <a:srgbClr val="3C26E5"/>
                </a:solidFill>
                <a:latin typeface="Chalkboard SE Bold"/>
                <a:cs typeface="Chalkboard SE Bold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5255462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18E99-649E-B740-B738-C68FF4D87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28800"/>
            <a:ext cx="8999237" cy="4824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1C079D-43B7-A34B-8366-85ABA10286B8}"/>
              </a:ext>
            </a:extLst>
          </p:cNvPr>
          <p:cNvSpPr txBox="1"/>
          <p:nvPr/>
        </p:nvSpPr>
        <p:spPr>
          <a:xfrm>
            <a:off x="5427816" y="44624"/>
            <a:ext cx="3608680" cy="923330"/>
          </a:xfrm>
          <a:prstGeom prst="rect">
            <a:avLst/>
          </a:prstGeom>
          <a:solidFill>
            <a:srgbClr val="9DFFD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Solà</a:t>
            </a:r>
            <a:r>
              <a:rPr lang="en-US" b="1" dirty="0"/>
              <a:t>, Gómez-Valent,</a:t>
            </a:r>
          </a:p>
          <a:p>
            <a:r>
              <a:rPr lang="en-US" b="1" dirty="0"/>
              <a:t>De Cruz Perez, Moreno-Pulido, </a:t>
            </a:r>
          </a:p>
          <a:p>
            <a:r>
              <a:rPr lang="en-US" b="1" dirty="0">
                <a:solidFill>
                  <a:srgbClr val="FF0000"/>
                </a:solidFill>
              </a:rPr>
              <a:t>(Planck 2018 data)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3F522-3D57-5046-A6F4-4486F33D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4598">
            <a:off x="106885" y="130901"/>
            <a:ext cx="1634090" cy="122556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A8E8F-59E6-3440-B90C-AF252D592F6A}"/>
              </a:ext>
            </a:extLst>
          </p:cNvPr>
          <p:cNvSpPr txBox="1"/>
          <p:nvPr/>
        </p:nvSpPr>
        <p:spPr>
          <a:xfrm>
            <a:off x="864053" y="1023119"/>
            <a:ext cx="7319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halkboard SE" panose="03050602040202020205" pitchFamily="66" charset="77"/>
              </a:rPr>
              <a:t>Alleviation of the H</a:t>
            </a:r>
            <a:r>
              <a:rPr lang="en-US" sz="2400" b="1" baseline="-25000" dirty="0">
                <a:latin typeface="Chalkboard SE" panose="03050602040202020205" pitchFamily="66" charset="77"/>
              </a:rPr>
              <a:t>0 </a:t>
            </a:r>
            <a:r>
              <a:rPr lang="en-US" sz="2400" b="1" dirty="0">
                <a:latin typeface="Chalkboard SE" panose="03050602040202020205" pitchFamily="66" charset="77"/>
              </a:rPr>
              <a:t>, </a:t>
            </a:r>
            <a:r>
              <a:rPr lang="el-GR" sz="2400" b="1" dirty="0"/>
              <a:t>σ</a:t>
            </a:r>
            <a:r>
              <a:rPr lang="el-GR" sz="2400" b="1" baseline="-25000" dirty="0"/>
              <a:t>8 </a:t>
            </a:r>
            <a:r>
              <a:rPr lang="el-GR" sz="2400" b="1" dirty="0"/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tension by RVM model </a:t>
            </a:r>
            <a:endParaRPr lang="en-US" sz="2400" b="1" dirty="0">
              <a:latin typeface="Chalkboard SE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DAEC0-A29E-FC4A-AEF3-8EC292315539}"/>
              </a:ext>
            </a:extLst>
          </p:cNvPr>
          <p:cNvSpPr txBox="1"/>
          <p:nvPr/>
        </p:nvSpPr>
        <p:spPr>
          <a:xfrm rot="20774117">
            <a:off x="290564" y="324290"/>
            <a:ext cx="1230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If tensions</a:t>
            </a:r>
          </a:p>
          <a:p>
            <a:pPr algn="ctr"/>
            <a:r>
              <a:rPr lang="en-US" sz="1400" dirty="0"/>
              <a:t>are not due </a:t>
            </a:r>
          </a:p>
          <a:p>
            <a:pPr algn="ctr"/>
            <a:r>
              <a:rPr lang="en-US" sz="1400" dirty="0"/>
              <a:t>to statistics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B08CC-D12A-8D46-B049-CDE2F00E5E84}"/>
              </a:ext>
            </a:extLst>
          </p:cNvPr>
          <p:cNvSpPr txBox="1"/>
          <p:nvPr/>
        </p:nvSpPr>
        <p:spPr>
          <a:xfrm>
            <a:off x="7982492" y="2636912"/>
            <a:ext cx="117900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F278C-73CC-FC4F-A0AF-3F86B025C668}"/>
              </a:ext>
            </a:extLst>
          </p:cNvPr>
          <p:cNvSpPr txBox="1"/>
          <p:nvPr/>
        </p:nvSpPr>
        <p:spPr>
          <a:xfrm>
            <a:off x="7982492" y="2811112"/>
            <a:ext cx="117900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53DC6-D244-5742-B0B4-D61C7982122A}"/>
              </a:ext>
            </a:extLst>
          </p:cNvPr>
          <p:cNvSpPr txBox="1"/>
          <p:nvPr/>
        </p:nvSpPr>
        <p:spPr>
          <a:xfrm flipH="1">
            <a:off x="8028384" y="3038776"/>
            <a:ext cx="117899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742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18E99-649E-B740-B738-C68FF4D87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28800"/>
            <a:ext cx="8999237" cy="4824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A8E8F-59E6-3440-B90C-AF252D592F6A}"/>
              </a:ext>
            </a:extLst>
          </p:cNvPr>
          <p:cNvSpPr txBox="1"/>
          <p:nvPr/>
        </p:nvSpPr>
        <p:spPr>
          <a:xfrm>
            <a:off x="864053" y="1023119"/>
            <a:ext cx="730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halkboard SE" panose="03050602040202020205" pitchFamily="66" charset="77"/>
              </a:rPr>
              <a:t>Alleviation of the S</a:t>
            </a:r>
            <a:r>
              <a:rPr lang="en-US" sz="2400" b="1" baseline="-25000" dirty="0">
                <a:latin typeface="Chalkboard SE" panose="03050602040202020205" pitchFamily="66" charset="77"/>
              </a:rPr>
              <a:t>8 </a:t>
            </a:r>
            <a:r>
              <a:rPr lang="en-US" sz="2400" b="1" dirty="0">
                <a:latin typeface="Chalkboard SE" panose="03050602040202020205" pitchFamily="66" charset="77"/>
              </a:rPr>
              <a:t>, </a:t>
            </a:r>
            <a:r>
              <a:rPr lang="el-GR" sz="2400" b="1" dirty="0"/>
              <a:t>σ</a:t>
            </a:r>
            <a:r>
              <a:rPr lang="el-GR" sz="2400" b="1" baseline="-25000" dirty="0"/>
              <a:t>8 </a:t>
            </a:r>
            <a:r>
              <a:rPr lang="el-GR" sz="2400" b="1" dirty="0"/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tension by RVM model </a:t>
            </a:r>
            <a:endParaRPr lang="en-US" sz="2400" b="1" dirty="0">
              <a:latin typeface="Chalkboard SE" panose="03050602040202020205" pitchFamily="66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C079D-43B7-A34B-8366-85ABA10286B8}"/>
              </a:ext>
            </a:extLst>
          </p:cNvPr>
          <p:cNvSpPr txBox="1"/>
          <p:nvPr/>
        </p:nvSpPr>
        <p:spPr>
          <a:xfrm>
            <a:off x="6876256" y="188640"/>
            <a:ext cx="2044149" cy="369332"/>
          </a:xfrm>
          <a:prstGeom prst="rect">
            <a:avLst/>
          </a:prstGeom>
          <a:solidFill>
            <a:srgbClr val="9DFFD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NEM, </a:t>
            </a:r>
            <a:r>
              <a:rPr lang="en-US" b="1" dirty="0" err="1"/>
              <a:t>Solà</a:t>
            </a:r>
            <a:r>
              <a:rPr lang="en-US" b="1" dirty="0"/>
              <a:t> (2021)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006D6-A6DC-094A-AF40-036C86C70F1C}"/>
              </a:ext>
            </a:extLst>
          </p:cNvPr>
          <p:cNvSpPr txBox="1"/>
          <p:nvPr/>
        </p:nvSpPr>
        <p:spPr>
          <a:xfrm>
            <a:off x="6300192" y="1700808"/>
            <a:ext cx="2749471" cy="12464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Almost-</a:t>
            </a:r>
            <a:r>
              <a:rPr lang="en-US" dirty="0"/>
              <a:t>Type II RVM </a:t>
            </a:r>
          </a:p>
          <a:p>
            <a:pPr algn="ctr"/>
            <a:r>
              <a:rPr lang="en-US" dirty="0"/>
              <a:t>in our stringy RVM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due to quantum-gravity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Corrections</a:t>
            </a:r>
          </a:p>
          <a:p>
            <a:pPr algn="ctr"/>
            <a:endParaRPr lang="en-US" sz="100" b="1" dirty="0">
              <a:solidFill>
                <a:srgbClr val="FF0000"/>
              </a:solidFill>
            </a:endParaRPr>
          </a:p>
          <a:p>
            <a:pPr algn="ctr"/>
            <a:endParaRPr lang="en-US" sz="1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65549-F95C-774C-87AB-ED46C2B1A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37" y="1124744"/>
            <a:ext cx="7308347" cy="4896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A8D19-F509-5C45-ACC1-EC25FDE0F06B}"/>
              </a:ext>
            </a:extLst>
          </p:cNvPr>
          <p:cNvSpPr txBox="1"/>
          <p:nvPr/>
        </p:nvSpPr>
        <p:spPr>
          <a:xfrm>
            <a:off x="2483768" y="332656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</a:rPr>
              <a:t>Integrating out graviton </a:t>
            </a:r>
            <a:r>
              <a:rPr lang="en-US" b="1" dirty="0" err="1">
                <a:solidFill>
                  <a:srgbClr val="FF006B"/>
                </a:solidFill>
              </a:rPr>
              <a:t>flcts</a:t>
            </a:r>
            <a:endParaRPr lang="en-US" b="1" dirty="0">
              <a:solidFill>
                <a:srgbClr val="FF006B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68365A-09FB-F54F-B8AB-3B6B06A44C43}"/>
              </a:ext>
            </a:extLst>
          </p:cNvPr>
          <p:cNvCxnSpPr>
            <a:cxnSpLocks/>
          </p:cNvCxnSpPr>
          <p:nvPr/>
        </p:nvCxnSpPr>
        <p:spPr>
          <a:xfrm>
            <a:off x="5077179" y="663634"/>
            <a:ext cx="1799077" cy="553661"/>
          </a:xfrm>
          <a:prstGeom prst="straightConnector1">
            <a:avLst/>
          </a:prstGeom>
          <a:ln w="63500">
            <a:solidFill>
              <a:srgbClr val="FF0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814C83-F097-4A47-A237-E6789ABE2C54}"/>
              </a:ext>
            </a:extLst>
          </p:cNvPr>
          <p:cNvCxnSpPr>
            <a:cxnSpLocks/>
          </p:cNvCxnSpPr>
          <p:nvPr/>
        </p:nvCxnSpPr>
        <p:spPr>
          <a:xfrm flipH="1">
            <a:off x="3203848" y="672227"/>
            <a:ext cx="459203" cy="545068"/>
          </a:xfrm>
          <a:prstGeom prst="straightConnector1">
            <a:avLst/>
          </a:prstGeom>
          <a:ln w="63500">
            <a:solidFill>
              <a:srgbClr val="FF0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77397E-DA56-F549-B20B-8B14CACB3F8B}"/>
              </a:ext>
            </a:extLst>
          </p:cNvPr>
          <p:cNvSpPr txBox="1"/>
          <p:nvPr/>
        </p:nvSpPr>
        <p:spPr>
          <a:xfrm>
            <a:off x="8028384" y="1124744"/>
            <a:ext cx="714683" cy="5232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C0107"/>
                </a:solidFill>
              </a:rPr>
              <a:t>+ </a:t>
            </a:r>
            <a:r>
              <a:rPr lang="el-GR" sz="2800" b="1" dirty="0">
                <a:solidFill>
                  <a:srgbClr val="FC0107"/>
                </a:solidFill>
              </a:rPr>
              <a:t>Λ</a:t>
            </a:r>
            <a:endParaRPr lang="en-US" sz="2800" b="1" dirty="0">
              <a:solidFill>
                <a:srgbClr val="FC0107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DA255-59F2-3D43-95A7-24D8FADCF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6927609" y="2753607"/>
            <a:ext cx="2138637" cy="7597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783A5C-1B21-7945-A8E8-A0ED6CDD1FA9}"/>
              </a:ext>
            </a:extLst>
          </p:cNvPr>
          <p:cNvSpPr txBox="1"/>
          <p:nvPr/>
        </p:nvSpPr>
        <p:spPr>
          <a:xfrm flipH="1">
            <a:off x="8028384" y="3038776"/>
            <a:ext cx="117899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38330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4944" y="1751617"/>
            <a:ext cx="5654112" cy="335476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C01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8.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Conclusions</a:t>
            </a:r>
          </a:p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&amp;</a:t>
            </a:r>
          </a:p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Outlook</a:t>
            </a:r>
            <a:endParaRPr lang="en-US" sz="36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  <a:p>
            <a:pPr algn="ctr"/>
            <a:endParaRPr lang="en-US" sz="32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91055058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8179">
            <a:off x="4565731" y="502985"/>
            <a:ext cx="2808626" cy="2492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6345081" y="1356769"/>
            <a:ext cx="2808626" cy="249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2006517" y="924721"/>
            <a:ext cx="2808626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03392">
            <a:off x="5593021" y="354807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2542167" y="1527137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21016047">
            <a:off x="5116402" y="1359895"/>
            <a:ext cx="198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anomalies </a:t>
            </a:r>
          </a:p>
        </p:txBody>
      </p:sp>
      <p:sp>
        <p:nvSpPr>
          <p:cNvPr id="13" name="TextBox 12"/>
          <p:cNvSpPr txBox="1"/>
          <p:nvPr/>
        </p:nvSpPr>
        <p:spPr>
          <a:xfrm rot="944101">
            <a:off x="6965984" y="2410297"/>
            <a:ext cx="1893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Primordial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waves</a:t>
            </a:r>
          </a:p>
        </p:txBody>
      </p:sp>
      <p:sp>
        <p:nvSpPr>
          <p:cNvPr id="14" name="TextBox 13"/>
          <p:cNvSpPr txBox="1"/>
          <p:nvPr/>
        </p:nvSpPr>
        <p:spPr>
          <a:xfrm rot="19676080">
            <a:off x="6039853" y="3938378"/>
            <a:ext cx="2080378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Spontaneous</a:t>
            </a:r>
          </a:p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Lorentz + </a:t>
            </a:r>
            <a:r>
              <a:rPr lang="en-US" dirty="0">
                <a:solidFill>
                  <a:srgbClr val="FC0107"/>
                </a:solidFill>
                <a:latin typeface="Chalkduster"/>
                <a:cs typeface="Chalkduster"/>
              </a:rPr>
              <a:t>CPT</a:t>
            </a:r>
            <a:endParaRPr lang="en-US" dirty="0">
              <a:solidFill>
                <a:srgbClr val="3366FF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Violation</a:t>
            </a:r>
          </a:p>
          <a:p>
            <a:pPr algn="ctr"/>
            <a:endParaRPr lang="en-US" sz="1050" dirty="0">
              <a:solidFill>
                <a:srgbClr val="3366FF"/>
              </a:solidFill>
              <a:latin typeface="Chalkduster"/>
              <a:cs typeface="Chalkduster"/>
            </a:endParaRP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from</a:t>
            </a: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anomaly </a:t>
            </a: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condensates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2632" y="97468"/>
            <a:ext cx="417964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Basic ``Cosmic Cycle’’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0427">
            <a:off x="3203848" y="3933056"/>
            <a:ext cx="2808626" cy="249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32575" y="1985992"/>
            <a:ext cx="2808626" cy="2492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446132">
            <a:off x="551494" y="306413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/>
                <a:cs typeface="Chalkduster"/>
              </a:rPr>
              <a:t>Dark Matter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3501008"/>
            <a:ext cx="2808626" cy="2492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940843">
            <a:off x="3793753" y="4314002"/>
            <a:ext cx="17757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Dynamical 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Inflation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Of RVM type</a:t>
            </a:r>
          </a:p>
          <a:p>
            <a:pPr algn="ctr"/>
            <a:endParaRPr lang="en-US" sz="600" dirty="0">
              <a:solidFill>
                <a:srgbClr val="660066"/>
              </a:solidFill>
              <a:latin typeface="Chalkduster"/>
              <a:cs typeface="Chalkduster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without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external</a:t>
            </a:r>
          </a:p>
          <a:p>
            <a:pPr algn="ctr"/>
            <a:r>
              <a:rPr lang="en-US" sz="1600" dirty="0" err="1">
                <a:solidFill>
                  <a:srgbClr val="FF0000"/>
                </a:solidFill>
                <a:latin typeface="Chalkduster"/>
                <a:cs typeface="Chalkduster"/>
              </a:rPr>
              <a:t>inflatons</a:t>
            </a:r>
            <a:endParaRPr lang="en-US" sz="1600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4379" y="3809653"/>
            <a:ext cx="1659429" cy="19236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Chalkduster"/>
                <a:cs typeface="Chalkduster"/>
              </a:rPr>
              <a:t>Lorentz-</a:t>
            </a:r>
          </a:p>
          <a:p>
            <a:pPr algn="ctr"/>
            <a:r>
              <a:rPr lang="en-US" sz="1600" dirty="0">
                <a:solidFill>
                  <a:srgbClr val="008000"/>
                </a:solidFill>
                <a:latin typeface="Chalkduster"/>
                <a:cs typeface="Chalkduster"/>
              </a:rPr>
              <a:t>Violating</a:t>
            </a:r>
          </a:p>
          <a:p>
            <a:pPr algn="ctr"/>
            <a:r>
              <a:rPr lang="en-US" sz="1600" dirty="0" err="1">
                <a:latin typeface="Chalkduster"/>
                <a:cs typeface="Chalkduster"/>
              </a:rPr>
              <a:t>Leptogenesis</a:t>
            </a:r>
            <a:endParaRPr lang="en-US" sz="1600" dirty="0">
              <a:latin typeface="Chalkduster"/>
              <a:cs typeface="Chalkduster"/>
            </a:endParaRPr>
          </a:p>
          <a:p>
            <a:pPr algn="ctr"/>
            <a:endParaRPr lang="en-US" sz="700" dirty="0">
              <a:latin typeface="Chalkduster"/>
              <a:cs typeface="Chalkduster"/>
            </a:endParaRPr>
          </a:p>
          <a:p>
            <a:pPr algn="ctr"/>
            <a:r>
              <a:rPr lang="en-US" sz="1400" dirty="0">
                <a:latin typeface="Chalkduster"/>
                <a:cs typeface="Chalkduster"/>
              </a:rPr>
              <a:t>&amp;</a:t>
            </a:r>
          </a:p>
          <a:p>
            <a:pPr algn="ctr"/>
            <a:r>
              <a:rPr lang="en-US" sz="1600" dirty="0">
                <a:solidFill>
                  <a:srgbClr val="FF006B"/>
                </a:solidFill>
                <a:latin typeface="Chalkduster"/>
                <a:cs typeface="Chalkduster"/>
              </a:rPr>
              <a:t>matter-</a:t>
            </a:r>
          </a:p>
          <a:p>
            <a:pPr algn="ctr"/>
            <a:r>
              <a:rPr lang="en-US" sz="1600" dirty="0">
                <a:solidFill>
                  <a:srgbClr val="FF006B"/>
                </a:solidFill>
                <a:latin typeface="Chalkduster"/>
                <a:cs typeface="Chalkduster"/>
              </a:rPr>
              <a:t>antimatter</a:t>
            </a:r>
          </a:p>
          <a:p>
            <a:pPr algn="ctr"/>
            <a:r>
              <a:rPr lang="en-US" sz="1600" dirty="0">
                <a:solidFill>
                  <a:srgbClr val="FF006B"/>
                </a:solidFill>
                <a:latin typeface="Chalkduster"/>
                <a:cs typeface="Chalkduster"/>
              </a:rPr>
              <a:t>Asymmetry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980728"/>
            <a:ext cx="846336" cy="8463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883">
            <a:off x="6948264" y="1412776"/>
            <a:ext cx="846336" cy="846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82642">
            <a:off x="6026590" y="2219294"/>
            <a:ext cx="846336" cy="8463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77412" y="7321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8584">
            <a:off x="7432938" y="3466142"/>
            <a:ext cx="846336" cy="8463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87253">
            <a:off x="5401229" y="4978310"/>
            <a:ext cx="846336" cy="8463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87253">
            <a:off x="2880502" y="4689831"/>
            <a:ext cx="846336" cy="8463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31775">
            <a:off x="504238" y="3465694"/>
            <a:ext cx="846336" cy="84633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864294">
            <a:off x="589743" y="2237035"/>
            <a:ext cx="1043876" cy="584776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halkduster"/>
                <a:cs typeface="Chalkduster"/>
              </a:rPr>
              <a:t>current</a:t>
            </a:r>
          </a:p>
          <a:p>
            <a:pPr algn="ctr"/>
            <a:r>
              <a:rPr lang="en-US" sz="1600" dirty="0">
                <a:latin typeface="Chalkduster"/>
                <a:cs typeface="Chalkduster"/>
              </a:rPr>
              <a:t>epoch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07168">
            <a:off x="-13453" y="2011899"/>
            <a:ext cx="846336" cy="846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6F540E0-535D-144D-A56C-52900B97B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37827">
            <a:off x="2498537" y="616958"/>
            <a:ext cx="1043608" cy="66411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A93EFE8-FE56-3341-9A98-532E9A953992}"/>
              </a:ext>
            </a:extLst>
          </p:cNvPr>
          <p:cNvSpPr txBox="1"/>
          <p:nvPr/>
        </p:nvSpPr>
        <p:spPr>
          <a:xfrm>
            <a:off x="179512" y="241484"/>
            <a:ext cx="2300090" cy="523220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Deviations  from </a:t>
            </a:r>
            <a:r>
              <a:rPr lang="el-GR" sz="1400" b="1" dirty="0">
                <a:solidFill>
                  <a:srgbClr val="C00000"/>
                </a:solidFill>
              </a:rPr>
              <a:t>Λ</a:t>
            </a:r>
            <a:r>
              <a:rPr lang="en-GB" sz="1400" b="1" dirty="0">
                <a:solidFill>
                  <a:srgbClr val="C00000"/>
                </a:solidFill>
              </a:rPr>
              <a:t>CDM</a:t>
            </a:r>
          </a:p>
          <a:p>
            <a:pPr algn="ctr"/>
            <a:r>
              <a:rPr lang="en-GB" sz="1400" b="1" dirty="0">
                <a:solidFill>
                  <a:srgbClr val="C00000"/>
                </a:solidFill>
              </a:rPr>
              <a:t>Resolution of tensions ?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553B57-84E0-D140-B1B6-41FD63A493CE}"/>
              </a:ext>
            </a:extLst>
          </p:cNvPr>
          <p:cNvSpPr txBox="1"/>
          <p:nvPr/>
        </p:nvSpPr>
        <p:spPr>
          <a:xfrm rot="20864294">
            <a:off x="2236561" y="2998900"/>
            <a:ext cx="1213601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halkduster"/>
                <a:cs typeface="Chalkduster"/>
              </a:rPr>
              <a:t>geometric</a:t>
            </a:r>
          </a:p>
          <a:p>
            <a:pPr algn="ctr"/>
            <a:r>
              <a:rPr lang="en-US" sz="1400" dirty="0">
                <a:latin typeface="Chalkduster"/>
                <a:cs typeface="Chalkduster"/>
              </a:rPr>
              <a:t>origin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7551EA6-8FF0-2841-9F79-D87A5133D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45607" flipV="1">
            <a:off x="1910624" y="2262443"/>
            <a:ext cx="875605" cy="8756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560F3CD-7F24-B84F-89B7-D83151F248AA}"/>
              </a:ext>
            </a:extLst>
          </p:cNvPr>
          <p:cNvSpPr txBox="1"/>
          <p:nvPr/>
        </p:nvSpPr>
        <p:spPr>
          <a:xfrm>
            <a:off x="2026546" y="1919120"/>
            <a:ext cx="1015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Chalkboard SE" panose="03050602040202020205" pitchFamily="66" charset="77"/>
              </a:rPr>
              <a:t>KR axion</a:t>
            </a:r>
          </a:p>
          <a:p>
            <a:pPr algn="ctr"/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Chalkboard SE" panose="03050602040202020205" pitchFamily="66" charset="77"/>
              </a:rPr>
              <a:t>Mass </a:t>
            </a:r>
            <a:endParaRPr lang="en-US" sz="1600" dirty="0">
              <a:solidFill>
                <a:schemeClr val="accent1">
                  <a:lumMod val="25000"/>
                </a:schemeClr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7988699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63576" y="134216"/>
            <a:ext cx="3280632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board SE Regular"/>
                <a:cs typeface="Chalkboard SE Regular"/>
              </a:rPr>
              <a:t>The Parts</a:t>
            </a:r>
            <a:r>
              <a:rPr lang="en-US" sz="2800" b="1" dirty="0">
                <a:solidFill>
                  <a:srgbClr val="3C26E5"/>
                </a:solidFill>
                <a:latin typeface="Chalkboard SE Regular"/>
                <a:cs typeface="Chalkboard SE Regular"/>
              </a:rPr>
              <a:t>/the Whole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6345081" y="1356769"/>
            <a:ext cx="2808626" cy="249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8179">
            <a:off x="4565731" y="502985"/>
            <a:ext cx="2808626" cy="249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2006517" y="924721"/>
            <a:ext cx="2808626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03392">
            <a:off x="5593021" y="354807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2542167" y="1527137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21016047">
            <a:off x="5116402" y="1359895"/>
            <a:ext cx="198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anomalies </a:t>
            </a:r>
          </a:p>
        </p:txBody>
      </p:sp>
      <p:sp>
        <p:nvSpPr>
          <p:cNvPr id="13" name="TextBox 12"/>
          <p:cNvSpPr txBox="1"/>
          <p:nvPr/>
        </p:nvSpPr>
        <p:spPr>
          <a:xfrm rot="944101">
            <a:off x="6965984" y="2410297"/>
            <a:ext cx="1893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Primordial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waves</a:t>
            </a:r>
          </a:p>
        </p:txBody>
      </p:sp>
      <p:sp>
        <p:nvSpPr>
          <p:cNvPr id="14" name="TextBox 13"/>
          <p:cNvSpPr txBox="1"/>
          <p:nvPr/>
        </p:nvSpPr>
        <p:spPr>
          <a:xfrm rot="19676080">
            <a:off x="6039853" y="3938378"/>
            <a:ext cx="2080378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Spontaneous</a:t>
            </a:r>
          </a:p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Lorentz + </a:t>
            </a:r>
            <a:r>
              <a:rPr lang="en-US" dirty="0">
                <a:solidFill>
                  <a:srgbClr val="FC0107"/>
                </a:solidFill>
                <a:latin typeface="Chalkduster"/>
                <a:cs typeface="Chalkduster"/>
              </a:rPr>
              <a:t>CPT</a:t>
            </a:r>
            <a:endParaRPr lang="en-US" dirty="0">
              <a:solidFill>
                <a:srgbClr val="3366FF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Violation</a:t>
            </a:r>
          </a:p>
          <a:p>
            <a:pPr algn="ctr"/>
            <a:endParaRPr lang="en-US" sz="1050" dirty="0">
              <a:solidFill>
                <a:srgbClr val="3366FF"/>
              </a:solidFill>
              <a:latin typeface="Chalkduster"/>
              <a:cs typeface="Chalkduster"/>
            </a:endParaRP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from</a:t>
            </a: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anomaly </a:t>
            </a: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condensates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0427">
            <a:off x="3203848" y="3933056"/>
            <a:ext cx="2808626" cy="249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32575" y="1985992"/>
            <a:ext cx="2808626" cy="2492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446132">
            <a:off x="551494" y="306413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/>
                <a:cs typeface="Chalkduster"/>
              </a:rPr>
              <a:t>Dark Matter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3501008"/>
            <a:ext cx="2808626" cy="2492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940843">
            <a:off x="3793753" y="4314002"/>
            <a:ext cx="17757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Dynamical 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Inflation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Of RVM type</a:t>
            </a:r>
          </a:p>
          <a:p>
            <a:pPr algn="ctr"/>
            <a:endParaRPr lang="en-US" sz="600" dirty="0">
              <a:solidFill>
                <a:srgbClr val="660066"/>
              </a:solidFill>
              <a:latin typeface="Chalkduster"/>
              <a:cs typeface="Chalkduster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without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external</a:t>
            </a:r>
          </a:p>
          <a:p>
            <a:pPr algn="ctr"/>
            <a:r>
              <a:rPr lang="en-US" sz="1600" dirty="0" err="1">
                <a:solidFill>
                  <a:srgbClr val="FF0000"/>
                </a:solidFill>
                <a:latin typeface="Chalkduster"/>
                <a:cs typeface="Chalkduster"/>
              </a:rPr>
              <a:t>inflatons</a:t>
            </a:r>
            <a:endParaRPr lang="en-US" sz="1600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4379" y="3809653"/>
            <a:ext cx="1659429" cy="19236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Chalkduster"/>
                <a:cs typeface="Chalkduster"/>
              </a:rPr>
              <a:t>Lorentz-</a:t>
            </a:r>
          </a:p>
          <a:p>
            <a:pPr algn="ctr"/>
            <a:r>
              <a:rPr lang="en-US" sz="1600" dirty="0">
                <a:solidFill>
                  <a:srgbClr val="008000"/>
                </a:solidFill>
                <a:latin typeface="Chalkduster"/>
                <a:cs typeface="Chalkduster"/>
              </a:rPr>
              <a:t>Violating</a:t>
            </a:r>
          </a:p>
          <a:p>
            <a:pPr algn="ctr"/>
            <a:r>
              <a:rPr lang="en-US" sz="1600" dirty="0" err="1">
                <a:latin typeface="Chalkduster"/>
                <a:cs typeface="Chalkduster"/>
              </a:rPr>
              <a:t>Leptogenesis</a:t>
            </a:r>
            <a:endParaRPr lang="en-US" sz="1600" dirty="0">
              <a:latin typeface="Chalkduster"/>
              <a:cs typeface="Chalkduster"/>
            </a:endParaRPr>
          </a:p>
          <a:p>
            <a:pPr algn="ctr"/>
            <a:endParaRPr lang="en-US" sz="700" dirty="0">
              <a:latin typeface="Chalkduster"/>
              <a:cs typeface="Chalkduster"/>
            </a:endParaRPr>
          </a:p>
          <a:p>
            <a:pPr algn="ctr"/>
            <a:r>
              <a:rPr lang="en-US" sz="1400" dirty="0">
                <a:latin typeface="Chalkduster"/>
                <a:cs typeface="Chalkduster"/>
              </a:rPr>
              <a:t>&amp;</a:t>
            </a:r>
          </a:p>
          <a:p>
            <a:pPr algn="ctr"/>
            <a:r>
              <a:rPr lang="en-US" sz="1600" dirty="0">
                <a:solidFill>
                  <a:srgbClr val="FF006B"/>
                </a:solidFill>
                <a:latin typeface="Chalkduster"/>
                <a:cs typeface="Chalkduster"/>
              </a:rPr>
              <a:t>matter-</a:t>
            </a:r>
          </a:p>
          <a:p>
            <a:pPr algn="ctr"/>
            <a:r>
              <a:rPr lang="en-US" sz="1600" dirty="0">
                <a:solidFill>
                  <a:srgbClr val="FF006B"/>
                </a:solidFill>
                <a:latin typeface="Chalkduster"/>
                <a:cs typeface="Chalkduster"/>
              </a:rPr>
              <a:t>antimatter</a:t>
            </a:r>
          </a:p>
          <a:p>
            <a:pPr algn="ctr"/>
            <a:r>
              <a:rPr lang="en-US" sz="1600" dirty="0">
                <a:solidFill>
                  <a:srgbClr val="FF006B"/>
                </a:solidFill>
                <a:latin typeface="Chalkduster"/>
                <a:cs typeface="Chalkduster"/>
              </a:rPr>
              <a:t>Asymmetry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980728"/>
            <a:ext cx="846336" cy="8463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883">
            <a:off x="6948264" y="1412776"/>
            <a:ext cx="846336" cy="846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82642">
            <a:off x="6026590" y="2219294"/>
            <a:ext cx="846336" cy="8463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77412" y="7321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8584">
            <a:off x="7432938" y="3466142"/>
            <a:ext cx="846336" cy="8463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87253">
            <a:off x="5401229" y="4978310"/>
            <a:ext cx="846336" cy="8463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87253">
            <a:off x="2880502" y="4689831"/>
            <a:ext cx="846336" cy="8463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31775">
            <a:off x="504238" y="3465694"/>
            <a:ext cx="846336" cy="84633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864294">
            <a:off x="589743" y="2237035"/>
            <a:ext cx="1043876" cy="584776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halkduster"/>
                <a:cs typeface="Chalkduster"/>
              </a:rPr>
              <a:t>current</a:t>
            </a:r>
          </a:p>
          <a:p>
            <a:pPr algn="ctr"/>
            <a:r>
              <a:rPr lang="en-US" sz="1600" dirty="0">
                <a:latin typeface="Chalkduster"/>
                <a:cs typeface="Chalkduster"/>
              </a:rPr>
              <a:t>epoch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07168">
            <a:off x="-13453" y="2011899"/>
            <a:ext cx="846336" cy="846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6F540E0-535D-144D-A56C-52900B97B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37827">
            <a:off x="2498537" y="616958"/>
            <a:ext cx="1043608" cy="66411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A93EFE8-FE56-3341-9A98-532E9A953992}"/>
              </a:ext>
            </a:extLst>
          </p:cNvPr>
          <p:cNvSpPr txBox="1"/>
          <p:nvPr/>
        </p:nvSpPr>
        <p:spPr>
          <a:xfrm>
            <a:off x="179512" y="241484"/>
            <a:ext cx="2300090" cy="523220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Deviations  from </a:t>
            </a:r>
            <a:r>
              <a:rPr lang="el-GR" sz="1400" b="1" dirty="0">
                <a:solidFill>
                  <a:srgbClr val="C00000"/>
                </a:solidFill>
              </a:rPr>
              <a:t>Λ</a:t>
            </a:r>
            <a:r>
              <a:rPr lang="en-GB" sz="1400" b="1" dirty="0">
                <a:solidFill>
                  <a:srgbClr val="C00000"/>
                </a:solidFill>
              </a:rPr>
              <a:t>CDM</a:t>
            </a:r>
          </a:p>
          <a:p>
            <a:pPr algn="ctr"/>
            <a:r>
              <a:rPr lang="en-GB" sz="1400" b="1" dirty="0">
                <a:solidFill>
                  <a:srgbClr val="C00000"/>
                </a:solidFill>
              </a:rPr>
              <a:t>Resolution of tensions ?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553B57-84E0-D140-B1B6-41FD63A493CE}"/>
              </a:ext>
            </a:extLst>
          </p:cNvPr>
          <p:cNvSpPr txBox="1"/>
          <p:nvPr/>
        </p:nvSpPr>
        <p:spPr>
          <a:xfrm rot="20864294">
            <a:off x="2236561" y="2998900"/>
            <a:ext cx="1213601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halkduster"/>
                <a:cs typeface="Chalkduster"/>
              </a:rPr>
              <a:t>geometric</a:t>
            </a:r>
          </a:p>
          <a:p>
            <a:pPr algn="ctr"/>
            <a:r>
              <a:rPr lang="en-US" sz="1400" dirty="0">
                <a:latin typeface="Chalkduster"/>
                <a:cs typeface="Chalkduster"/>
              </a:rPr>
              <a:t>origin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7551EA6-8FF0-2841-9F79-D87A5133D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45607" flipV="1">
            <a:off x="1910624" y="2262443"/>
            <a:ext cx="875605" cy="8756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560F3CD-7F24-B84F-89B7-D83151F248AA}"/>
              </a:ext>
            </a:extLst>
          </p:cNvPr>
          <p:cNvSpPr txBox="1"/>
          <p:nvPr/>
        </p:nvSpPr>
        <p:spPr>
          <a:xfrm>
            <a:off x="2026546" y="1919120"/>
            <a:ext cx="1015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Chalkboard SE" panose="03050602040202020205" pitchFamily="66" charset="77"/>
              </a:rPr>
              <a:t>KR axion</a:t>
            </a:r>
          </a:p>
          <a:p>
            <a:pPr algn="ctr"/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Chalkboard SE" panose="03050602040202020205" pitchFamily="66" charset="77"/>
              </a:rPr>
              <a:t>Mass </a:t>
            </a:r>
            <a:endParaRPr lang="en-US" sz="1600" dirty="0">
              <a:solidFill>
                <a:schemeClr val="accent1">
                  <a:lumMod val="25000"/>
                </a:schemeClr>
              </a:solidFill>
              <a:latin typeface="Chalkboard SE" panose="03050602040202020205" pitchFamily="66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1E2B65-85CC-8248-8A6C-416224913717}"/>
              </a:ext>
            </a:extLst>
          </p:cNvPr>
          <p:cNvSpPr txBox="1"/>
          <p:nvPr/>
        </p:nvSpPr>
        <p:spPr>
          <a:xfrm rot="20462987">
            <a:off x="2154300" y="2981797"/>
            <a:ext cx="5054653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Engravers MT" panose="02090707080505020304" pitchFamily="18" charset="77"/>
              </a:rPr>
              <a:t>Stringy RVM</a:t>
            </a:r>
          </a:p>
        </p:txBody>
      </p:sp>
    </p:spTree>
    <p:extLst>
      <p:ext uri="{BB962C8B-B14F-4D97-AF65-F5344CB8AC3E}">
        <p14:creationId xmlns:p14="http://schemas.microsoft.com/office/powerpoint/2010/main" val="23405083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DB574B-E83E-BC4B-BFA6-65622E936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2" r="16456"/>
          <a:stretch/>
        </p:blipFill>
        <p:spPr>
          <a:xfrm>
            <a:off x="5423646" y="-27385"/>
            <a:ext cx="3720353" cy="39273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B0573E-8165-8B4A-8625-4EF8E77FF075}"/>
              </a:ext>
            </a:extLst>
          </p:cNvPr>
          <p:cNvSpPr/>
          <p:nvPr/>
        </p:nvSpPr>
        <p:spPr>
          <a:xfrm rot="21361434">
            <a:off x="5970161" y="298188"/>
            <a:ext cx="32590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FF"/>
                </a:solidFill>
                <a:latin typeface="Chalkboard"/>
                <a:cs typeface="Chalkboard"/>
              </a:rPr>
              <a:t>Basilakos</a:t>
            </a:r>
            <a:r>
              <a:rPr lang="en-US" sz="1200" b="1" dirty="0">
                <a:solidFill>
                  <a:srgbClr val="0000FF"/>
                </a:solidFill>
                <a:latin typeface="Chalkboard"/>
                <a:cs typeface="Chalkboard"/>
              </a:rPr>
              <a:t>, NEM, </a:t>
            </a:r>
            <a:r>
              <a:rPr lang="en-US" sz="1200" b="1" dirty="0" err="1">
                <a:solidFill>
                  <a:srgbClr val="0000FF"/>
                </a:solidFill>
                <a:latin typeface="Chalkboard"/>
                <a:cs typeface="Chalkboard"/>
              </a:rPr>
              <a:t>Solà</a:t>
            </a:r>
            <a:endParaRPr lang="en-US" sz="1200" b="1" dirty="0">
              <a:solidFill>
                <a:srgbClr val="0000FF"/>
              </a:solidFill>
              <a:latin typeface="Chalkboard"/>
              <a:cs typeface="Chalkboard"/>
            </a:endParaRPr>
          </a:p>
          <a:p>
            <a:r>
              <a:rPr lang="is-IS" sz="1200" b="1" dirty="0">
                <a:solidFill>
                  <a:srgbClr val="3C26E5"/>
                </a:solidFill>
                <a:latin typeface="Chalkboard"/>
                <a:cs typeface="Chalkboard"/>
              </a:rPr>
              <a:t>(i)JCAP 12 (2019) 025 </a:t>
            </a:r>
          </a:p>
          <a:p>
            <a:r>
              <a:rPr lang="is-IS" sz="1200" b="1" dirty="0">
                <a:solidFill>
                  <a:srgbClr val="3C26E5"/>
                </a:solidFill>
                <a:latin typeface="Chalkboard"/>
                <a:cs typeface="Chalkboard"/>
              </a:rPr>
              <a:t>(ii) IJMD28 (2019) 1944002</a:t>
            </a:r>
          </a:p>
          <a:p>
            <a:r>
              <a:rPr lang="is-IS" sz="1200" b="1" dirty="0">
                <a:solidFill>
                  <a:srgbClr val="3C26E5"/>
                </a:solidFill>
                <a:latin typeface="Chalkboard"/>
                <a:cs typeface="Chalkboard"/>
              </a:rPr>
              <a:t>(iii) Phys.Rev.D 101 (2020) 045001</a:t>
            </a:r>
          </a:p>
          <a:p>
            <a:r>
              <a:rPr lang="is-IS" sz="1200" b="1" dirty="0">
                <a:solidFill>
                  <a:srgbClr val="3C26E5"/>
                </a:solidFill>
                <a:latin typeface="Chalkboard"/>
                <a:cs typeface="Chalkboard"/>
              </a:rPr>
              <a:t>(iv) Phys.Lett.B 803 (2020) 135342</a:t>
            </a:r>
          </a:p>
          <a:p>
            <a:r>
              <a:rPr lang="en-US" sz="1200" b="1" dirty="0">
                <a:solidFill>
                  <a:srgbClr val="3C26E5"/>
                </a:solidFill>
                <a:latin typeface="Chalkboard"/>
                <a:cs typeface="Chalkboard"/>
              </a:rPr>
              <a:t>(v) Universe </a:t>
            </a:r>
            <a:r>
              <a:rPr lang="is-IS" sz="1200" b="1" dirty="0">
                <a:solidFill>
                  <a:srgbClr val="3C26E5"/>
                </a:solidFill>
                <a:latin typeface="Chalkboard"/>
                <a:cs typeface="Chalkboard"/>
              </a:rPr>
              <a:t>2020, 6(11), 218</a:t>
            </a:r>
          </a:p>
          <a:p>
            <a:r>
              <a:rPr lang="is-IS" sz="1200" b="1" dirty="0">
                <a:solidFill>
                  <a:srgbClr val="C00000"/>
                </a:solidFill>
                <a:latin typeface="Chalkboard"/>
                <a:cs typeface="Chalkboard"/>
              </a:rPr>
              <a:t>NEM, Solà </a:t>
            </a:r>
          </a:p>
          <a:p>
            <a:r>
              <a:rPr lang="is-IS" sz="1200" b="1" dirty="0">
                <a:solidFill>
                  <a:srgbClr val="C00000"/>
                </a:solidFill>
                <a:latin typeface="Chalkboard"/>
                <a:cs typeface="Chalkboard"/>
              </a:rPr>
              <a:t>(vi) EPJST 230 (2020), 2077 </a:t>
            </a:r>
            <a:r>
              <a:rPr lang="is-IS" sz="1100" b="1" dirty="0">
                <a:solidFill>
                  <a:srgbClr val="C00000"/>
                </a:solidFill>
                <a:latin typeface="Chalkboard"/>
                <a:cs typeface="Chalkboard"/>
              </a:rPr>
              <a:t> </a:t>
            </a:r>
            <a:endParaRPr lang="is-IS" sz="1200" b="1" dirty="0">
              <a:solidFill>
                <a:srgbClr val="C00000"/>
              </a:solidFill>
              <a:latin typeface="Chalkboard"/>
              <a:cs typeface="Chalkboard"/>
            </a:endParaRPr>
          </a:p>
          <a:p>
            <a:r>
              <a:rPr lang="is-IS" sz="1200" b="1" dirty="0">
                <a:solidFill>
                  <a:srgbClr val="C00000"/>
                </a:solidFill>
                <a:latin typeface="Chalkboard"/>
                <a:cs typeface="Chalkboard"/>
              </a:rPr>
              <a:t>(vii) EPJPlus 136 (2021), 1152</a:t>
            </a:r>
          </a:p>
          <a:p>
            <a:r>
              <a:rPr lang="is-IS" sz="1200" b="1" dirty="0">
                <a:latin typeface="Chalkboard"/>
                <a:cs typeface="Chalkboard"/>
              </a:rPr>
              <a:t>NEM</a:t>
            </a:r>
          </a:p>
          <a:p>
            <a:r>
              <a:rPr lang="is-IS" sz="1200" b="1" dirty="0">
                <a:latin typeface="Chalkboard"/>
                <a:cs typeface="Chalkboard"/>
              </a:rPr>
              <a:t>(viii) arXiv:2205.07044</a:t>
            </a:r>
          </a:p>
          <a:p>
            <a:r>
              <a:rPr lang="is-IS" sz="1200" b="1" dirty="0">
                <a:latin typeface="Chalkboard"/>
                <a:cs typeface="Chalkboard"/>
              </a:rPr>
              <a:t>(ix) Universe 7 (2021), 480</a:t>
            </a:r>
          </a:p>
          <a:p>
            <a:pPr marL="285750" indent="-285750">
              <a:buAutoNum type="romanLcParenBoth" startAt="10"/>
            </a:pPr>
            <a:r>
              <a:rPr lang="is-IS" sz="1200" b="1" dirty="0">
                <a:latin typeface="Chalkboard"/>
                <a:cs typeface="Chalkboard"/>
              </a:rPr>
              <a:t>Phil. Trans. A380 (2022) 2222</a:t>
            </a:r>
          </a:p>
          <a:p>
            <a:r>
              <a:rPr lang="is-IS" sz="1200" b="1" dirty="0">
                <a:solidFill>
                  <a:srgbClr val="FC0107"/>
                </a:solidFill>
                <a:latin typeface="Chalkboard"/>
                <a:cs typeface="Chalkboard"/>
              </a:rPr>
              <a:t>NEM</a:t>
            </a:r>
            <a:r>
              <a:rPr lang="is-IS" sz="1200" b="1">
                <a:solidFill>
                  <a:srgbClr val="FC0107"/>
                </a:solidFill>
                <a:latin typeface="Chalkboard"/>
                <a:cs typeface="Chalkboard"/>
              </a:rPr>
              <a:t>, Spanos, Stamou, </a:t>
            </a:r>
            <a:endParaRPr lang="is-IS" sz="1200" b="1" dirty="0">
              <a:solidFill>
                <a:srgbClr val="FC0107"/>
              </a:solidFill>
              <a:latin typeface="Chalkboard"/>
              <a:cs typeface="Chalkboard"/>
            </a:endParaRPr>
          </a:p>
          <a:p>
            <a:r>
              <a:rPr lang="is-IS" sz="1200" b="1" dirty="0">
                <a:solidFill>
                  <a:srgbClr val="FC0107"/>
                </a:solidFill>
                <a:latin typeface="Chalkboard"/>
                <a:cs typeface="Chalkboard"/>
              </a:rPr>
              <a:t>(xi) hep-th:</a:t>
            </a:r>
            <a:r>
              <a:rPr lang="el-GR" sz="1200" b="1" dirty="0">
                <a:solidFill>
                  <a:srgbClr val="FF0000"/>
                </a:solidFill>
              </a:rPr>
              <a:t>2206.07963</a:t>
            </a:r>
            <a:r>
              <a:rPr lang="is-IS" sz="1200" b="1" dirty="0">
                <a:solidFill>
                  <a:srgbClr val="FC0107"/>
                </a:solidFill>
                <a:latin typeface="Chalkboard"/>
                <a:cs typeface="Chalkboard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116632"/>
            <a:ext cx="2193229" cy="461665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 Black"/>
                <a:cs typeface="Arial Black"/>
              </a:rPr>
              <a:t>References:</a:t>
            </a:r>
            <a:endParaRPr lang="en-US" sz="2400" dirty="0">
              <a:latin typeface="Arial Black"/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1936137" y="45484"/>
            <a:ext cx="4225444" cy="3750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432648">
            <a:off x="2555776" y="908720"/>
            <a:ext cx="300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halkduster"/>
                <a:cs typeface="Chalkduster"/>
              </a:rPr>
              <a:t>a microscopic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  <a:latin typeface="Chalkduster"/>
                <a:cs typeface="Chalkduster"/>
              </a:rPr>
              <a:t> (string-inspired) </a:t>
            </a:r>
          </a:p>
          <a:p>
            <a:pPr algn="ctr"/>
            <a:r>
              <a:rPr lang="en-GB" sz="2400" dirty="0">
                <a:latin typeface="Chalkduster"/>
                <a:cs typeface="Chalkduster"/>
              </a:rPr>
              <a:t>model for 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  <a:latin typeface="Chalkduster"/>
                <a:cs typeface="Chalkduster"/>
              </a:rPr>
              <a:t>RVM Universe....</a:t>
            </a:r>
            <a:endParaRPr lang="en-US" sz="2400" dirty="0">
              <a:latin typeface="Chalkduster"/>
              <a:cs typeface="Chalkdus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472616" y="2791959"/>
            <a:ext cx="6250263" cy="37504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446765">
            <a:off x="886489" y="3438420"/>
            <a:ext cx="47878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Links </a:t>
            </a:r>
            <a:r>
              <a:rPr lang="en-US" dirty="0">
                <a:latin typeface="Chalkduster"/>
                <a:cs typeface="Chalkduster"/>
              </a:rPr>
              <a:t>with :</a:t>
            </a:r>
          </a:p>
          <a:p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spontaneous Lorentz violation </a:t>
            </a:r>
          </a:p>
          <a:p>
            <a:r>
              <a:rPr lang="en-US" dirty="0">
                <a:latin typeface="Chalkduster"/>
                <a:cs typeface="Chalkduster"/>
              </a:rPr>
              <a:t>(via (</a:t>
            </a:r>
            <a:r>
              <a:rPr lang="en-US" b="1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  <a:r>
              <a:rPr lang="en-US" b="1" dirty="0" err="1">
                <a:solidFill>
                  <a:srgbClr val="FF006B"/>
                </a:solidFill>
                <a:latin typeface="Chalkduster"/>
                <a:cs typeface="Chalkduster"/>
              </a:rPr>
              <a:t>axion</a:t>
            </a:r>
            <a:r>
              <a:rPr lang="en-US" dirty="0">
                <a:latin typeface="Chalkduster"/>
                <a:cs typeface="Chalkduster"/>
              </a:rPr>
              <a:t>) backgrounds)</a:t>
            </a:r>
          </a:p>
          <a:p>
            <a:r>
              <a:rPr lang="en-US" dirty="0">
                <a:latin typeface="Chalkduster"/>
                <a:cs typeface="Chalkduster"/>
              </a:rPr>
              <a:t>and </a:t>
            </a:r>
          </a:p>
          <a:p>
            <a:r>
              <a:rPr lang="en-US" dirty="0">
                <a:solidFill>
                  <a:srgbClr val="FC0107"/>
                </a:solidFill>
                <a:latin typeface="Chalkduster"/>
                <a:cs typeface="Chalkduster"/>
              </a:rPr>
              <a:t>Matter-Antimatter Asymmetry</a:t>
            </a:r>
            <a:r>
              <a:rPr lang="en-US" dirty="0">
                <a:latin typeface="Chalkduster"/>
                <a:cs typeface="Chalkduster"/>
              </a:rPr>
              <a:t> </a:t>
            </a:r>
          </a:p>
          <a:p>
            <a:r>
              <a:rPr lang="en-US" dirty="0">
                <a:latin typeface="Chalkduster"/>
                <a:cs typeface="Chalkduster"/>
              </a:rPr>
              <a:t>in theories with </a:t>
            </a:r>
          </a:p>
          <a:p>
            <a:r>
              <a:rPr lang="en-US" dirty="0">
                <a:solidFill>
                  <a:srgbClr val="008000"/>
                </a:solidFill>
                <a:latin typeface="Chalkduster"/>
                <a:cs typeface="Chalkduster"/>
              </a:rPr>
              <a:t>Right-Handed Neutrinos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2" b="89928" l="160" r="89936">
                        <a14:foregroundMark x1="160" y1="22902" x2="160" y2="22902"/>
                      </a14:backgroundRemoval>
                    </a14:imgEffect>
                  </a14:imgLayer>
                </a14:imgProps>
              </a:ext>
            </a:extLst>
          </a:blip>
          <a:srcRect l="18931" t="15154" r="17006" b="18067"/>
          <a:stretch/>
        </p:blipFill>
        <p:spPr>
          <a:xfrm>
            <a:off x="5292080" y="3212976"/>
            <a:ext cx="3816424" cy="2858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6415" y="3558495"/>
            <a:ext cx="3477685" cy="224676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400" b="1" dirty="0"/>
              <a:t>(</a:t>
            </a:r>
            <a:r>
              <a:rPr lang="en-US" sz="1400" b="1" dirty="0" err="1"/>
              <a:t>i</a:t>
            </a:r>
            <a:r>
              <a:rPr lang="en-US" sz="1400" b="1" dirty="0"/>
              <a:t>) NEM &amp; </a:t>
            </a:r>
            <a:r>
              <a:rPr lang="en-US" sz="1400" b="1" dirty="0" err="1"/>
              <a:t>Sarben</a:t>
            </a:r>
            <a:r>
              <a:rPr lang="en-US" sz="1400" b="1" dirty="0"/>
              <a:t> </a:t>
            </a:r>
            <a:r>
              <a:rPr lang="en-US" sz="1400" b="1" dirty="0" err="1"/>
              <a:t>Sarkar</a:t>
            </a:r>
            <a:r>
              <a:rPr lang="en-US" sz="1400" b="1" dirty="0"/>
              <a:t>, EPJC 73 </a:t>
            </a:r>
          </a:p>
          <a:p>
            <a:r>
              <a:rPr lang="en-US" sz="1400" b="1" dirty="0"/>
              <a:t>     (2013), 2359</a:t>
            </a:r>
            <a:endParaRPr lang="en-US" sz="1400" b="1" u="sng" dirty="0">
              <a:solidFill>
                <a:srgbClr val="FF0000"/>
              </a:solidFill>
            </a:endParaRPr>
          </a:p>
          <a:p>
            <a:r>
              <a:rPr lang="en-US" sz="1400" b="1" dirty="0"/>
              <a:t>(ii) John Ellis, NEM &amp; </a:t>
            </a:r>
            <a:r>
              <a:rPr lang="en-US" sz="1400" b="1" dirty="0" err="1"/>
              <a:t>Sarkar</a:t>
            </a:r>
            <a:r>
              <a:rPr lang="en-US" sz="1400" b="1" dirty="0"/>
              <a:t>, PLB 725</a:t>
            </a:r>
          </a:p>
          <a:p>
            <a:r>
              <a:rPr lang="en-US" sz="1400" b="1" dirty="0"/>
              <a:t>     (2013), 407</a:t>
            </a:r>
          </a:p>
          <a:p>
            <a:r>
              <a:rPr lang="en-US" sz="1400" b="1" dirty="0"/>
              <a:t>(iii) De </a:t>
            </a:r>
            <a:r>
              <a:rPr lang="en-US" sz="1400" b="1" dirty="0" err="1"/>
              <a:t>Cesare</a:t>
            </a:r>
            <a:r>
              <a:rPr lang="en-US" sz="1400" b="1" dirty="0"/>
              <a:t>, NEM &amp; </a:t>
            </a:r>
            <a:r>
              <a:rPr lang="en-US" sz="1400" b="1" dirty="0" err="1"/>
              <a:t>Sarkar</a:t>
            </a:r>
            <a:r>
              <a:rPr lang="en-US" sz="1400" b="1" dirty="0"/>
              <a:t>, EPJC 75</a:t>
            </a:r>
          </a:p>
          <a:p>
            <a:r>
              <a:rPr lang="en-US" sz="1400" b="1" dirty="0"/>
              <a:t>     (2015), 514 </a:t>
            </a:r>
          </a:p>
          <a:p>
            <a:r>
              <a:rPr lang="en-US" sz="1400" b="1" dirty="0"/>
              <a:t>(iv) </a:t>
            </a:r>
            <a:r>
              <a:rPr lang="en-US" sz="1400" b="1" dirty="0" err="1"/>
              <a:t>Bossingham</a:t>
            </a:r>
            <a:r>
              <a:rPr lang="en-US" sz="1400" b="1" dirty="0"/>
              <a:t>, NEM &amp; </a:t>
            </a:r>
            <a:r>
              <a:rPr lang="en-US" sz="1400" b="1" dirty="0" err="1"/>
              <a:t>Sarkar</a:t>
            </a:r>
            <a:r>
              <a:rPr lang="en-US" sz="1400" b="1" dirty="0"/>
              <a:t>, </a:t>
            </a:r>
          </a:p>
          <a:p>
            <a:r>
              <a:rPr lang="en-US" sz="1400" b="1" dirty="0"/>
              <a:t>      EPJC 78 (2018), 113; 79 (2019), 50</a:t>
            </a:r>
          </a:p>
          <a:p>
            <a:r>
              <a:rPr lang="en-US" sz="1400" b="1" dirty="0"/>
              <a:t>(v) NEM &amp; </a:t>
            </a:r>
            <a:r>
              <a:rPr lang="en-US" sz="1400" b="1" dirty="0" err="1"/>
              <a:t>Sarben</a:t>
            </a:r>
            <a:r>
              <a:rPr lang="en-US" sz="1400" b="1" dirty="0"/>
              <a:t> </a:t>
            </a:r>
            <a:r>
              <a:rPr lang="en-US" sz="1400" b="1" dirty="0" err="1"/>
              <a:t>Sarkar</a:t>
            </a:r>
            <a:r>
              <a:rPr lang="en-US" sz="1400" b="1" dirty="0"/>
              <a:t>, EPJC 80 </a:t>
            </a:r>
          </a:p>
          <a:p>
            <a:r>
              <a:rPr lang="en-US" sz="1400" b="1" dirty="0"/>
              <a:t>     (2020), 558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E09F32-964C-F642-8DED-1C2F67DA86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181"/>
          <a:stretch/>
        </p:blipFill>
        <p:spPr>
          <a:xfrm>
            <a:off x="178236" y="1772816"/>
            <a:ext cx="1945226" cy="1307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ED02D1-3176-4E49-AF26-C75ADE367410}"/>
              </a:ext>
            </a:extLst>
          </p:cNvPr>
          <p:cNvSpPr txBox="1"/>
          <p:nvPr/>
        </p:nvSpPr>
        <p:spPr>
          <a:xfrm rot="20738844">
            <a:off x="118847" y="582176"/>
            <a:ext cx="3264227" cy="707886"/>
          </a:xfrm>
          <a:prstGeom prst="rect">
            <a:avLst/>
          </a:prstGeom>
          <a:solidFill>
            <a:srgbClr val="FFE7A9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/>
                <a:cs typeface="Arial Black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17406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51477-FC3B-B24B-82F7-7D214AE12950}"/>
              </a:ext>
            </a:extLst>
          </p:cNvPr>
          <p:cNvSpPr txBox="1"/>
          <p:nvPr/>
        </p:nvSpPr>
        <p:spPr>
          <a:xfrm>
            <a:off x="334077" y="412789"/>
            <a:ext cx="8534068" cy="61247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2700000" sx="101000" sy="101000" algn="tl" rotWithShape="0">
              <a:prstClr val="black">
                <a:alpha val="27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 SE" panose="03050602040202020205" pitchFamily="66" charset="77"/>
              </a:rPr>
              <a:t>I will argue that: 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US" sz="2000" b="1" dirty="0">
                <a:latin typeface="Chalkboard SE" panose="03050602040202020205" pitchFamily="66" charset="77"/>
              </a:rPr>
              <a:t> Deviations from </a:t>
            </a:r>
            <a:r>
              <a:rPr lang="el-GR" sz="2000" b="1" dirty="0">
                <a:latin typeface="Chalkboard SE" panose="03050602040202020205" pitchFamily="66" charset="77"/>
              </a:rPr>
              <a:t>Λ</a:t>
            </a:r>
            <a:r>
              <a:rPr lang="en-GB" sz="2000" b="1" dirty="0">
                <a:latin typeface="Chalkboard SE" panose="03050602040202020205" pitchFamily="66" charset="77"/>
              </a:rPr>
              <a:t>CDM and alleviation of cosmological-data </a:t>
            </a:r>
          </a:p>
          <a:p>
            <a:r>
              <a:rPr lang="en-GB" sz="20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 Tensions</a:t>
            </a:r>
            <a:r>
              <a:rPr lang="en-GB" sz="2000" b="1" dirty="0">
                <a:latin typeface="Chalkboard SE" panose="03050602040202020205" pitchFamily="66" charset="77"/>
              </a:rPr>
              <a:t> in the current era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pPr algn="ctr"/>
            <a:r>
              <a:rPr lang="en-GB" sz="2800" b="1" dirty="0">
                <a:latin typeface="Chalkboard SE" panose="03050602040202020205" pitchFamily="66" charset="77"/>
              </a:rPr>
              <a:t>  +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observed </a:t>
            </a:r>
            <a:r>
              <a:rPr lang="en-GB" sz="2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matter-antimatter asymmetry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Can be linked with </a:t>
            </a:r>
          </a:p>
          <a:p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 Microscopic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string-inspired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models of Cosmology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with ANOMALIES, 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primordial gravitational waves (GW)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and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induced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spontaneous </a:t>
            </a:r>
          </a:p>
          <a:p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</a:t>
            </a:r>
            <a:r>
              <a:rPr lang="en-GB" b="1" dirty="0">
                <a:latin typeface="Chalkboard SE" panose="03050602040202020205" pitchFamily="66" charset="77"/>
              </a:rPr>
              <a:t>through gravitational anomaly condensates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) Lorentz + 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CPT Violation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8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                          +  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geometric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torsion </a:t>
            </a:r>
            <a:r>
              <a:rPr lang="en-GB" sz="2400" b="1" dirty="0">
                <a:latin typeface="Chalkboard SE" panose="03050602040202020205" pitchFamily="66" charset="77"/>
              </a:rPr>
              <a:t>interpretation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of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axion Dark matter 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Enhanced gravitational </a:t>
            </a:r>
            <a:r>
              <a:rPr lang="en-GB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pertubations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(Primordial Black Boles, GW)</a:t>
            </a:r>
          </a:p>
          <a:p>
            <a:endParaRPr lang="en-US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324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51477-FC3B-B24B-82F7-7D214AE12950}"/>
              </a:ext>
            </a:extLst>
          </p:cNvPr>
          <p:cNvSpPr txBox="1"/>
          <p:nvPr/>
        </p:nvSpPr>
        <p:spPr>
          <a:xfrm>
            <a:off x="334077" y="412789"/>
            <a:ext cx="8534068" cy="609397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2700000" sx="101000" sy="101000" algn="tl" rotWithShape="0">
              <a:prstClr val="black">
                <a:alpha val="27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 SE" panose="03050602040202020205" pitchFamily="66" charset="77"/>
              </a:rPr>
              <a:t>I will argue that: 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US" sz="2000" b="1" dirty="0">
                <a:latin typeface="Chalkboard SE" panose="03050602040202020205" pitchFamily="66" charset="77"/>
              </a:rPr>
              <a:t> Deviations from </a:t>
            </a:r>
            <a:r>
              <a:rPr lang="el-GR" sz="2000" b="1" dirty="0">
                <a:latin typeface="Chalkboard SE" panose="03050602040202020205" pitchFamily="66" charset="77"/>
              </a:rPr>
              <a:t>Λ</a:t>
            </a:r>
            <a:r>
              <a:rPr lang="en-GB" sz="2000" b="1" dirty="0">
                <a:latin typeface="Chalkboard SE" panose="03050602040202020205" pitchFamily="66" charset="77"/>
              </a:rPr>
              <a:t>CDM and alleviation of cosmological-data </a:t>
            </a:r>
          </a:p>
          <a:p>
            <a:r>
              <a:rPr lang="en-GB" sz="20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 Tensions</a:t>
            </a:r>
            <a:r>
              <a:rPr lang="en-GB" sz="2000" b="1" dirty="0">
                <a:latin typeface="Chalkboard SE" panose="03050602040202020205" pitchFamily="66" charset="77"/>
              </a:rPr>
              <a:t> in the current era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pPr algn="ctr"/>
            <a:r>
              <a:rPr lang="en-GB" sz="2800" b="1" dirty="0">
                <a:latin typeface="Chalkboard SE" panose="03050602040202020205" pitchFamily="66" charset="77"/>
              </a:rPr>
              <a:t>  +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observed </a:t>
            </a:r>
            <a:r>
              <a:rPr lang="en-GB" sz="2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matter-antimatter asymmetry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Can be linked with </a:t>
            </a:r>
          </a:p>
          <a:p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 Microscopic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string-inspired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models of Cosmology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with ANOMALIES, 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primordial gravitational waves (GW)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and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induced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spontaneous </a:t>
            </a:r>
          </a:p>
          <a:p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</a:t>
            </a:r>
            <a:r>
              <a:rPr lang="en-GB" b="1" dirty="0">
                <a:latin typeface="Chalkboard SE" panose="03050602040202020205" pitchFamily="66" charset="77"/>
              </a:rPr>
              <a:t>through gravitational anomaly condensates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) Lorentz + 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CPT Violation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8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                          +  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geometric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torsion </a:t>
            </a:r>
            <a:r>
              <a:rPr lang="en-GB" sz="2400" b="1" dirty="0">
                <a:latin typeface="Chalkboard SE" panose="03050602040202020205" pitchFamily="66" charset="77"/>
              </a:rPr>
              <a:t>interpretation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of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axion Dark matter 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Enhanced gravitational </a:t>
            </a:r>
            <a:r>
              <a:rPr lang="en-GB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pertubations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(Primordial Black Boles, GW)</a:t>
            </a:r>
            <a:endParaRPr lang="en-GB" sz="2400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endParaRPr lang="en-GB" sz="2000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A8A0995-E017-6242-B876-1C2DD72184F4}"/>
              </a:ext>
            </a:extLst>
          </p:cNvPr>
          <p:cNvSpPr/>
          <p:nvPr/>
        </p:nvSpPr>
        <p:spPr>
          <a:xfrm>
            <a:off x="323528" y="906521"/>
            <a:ext cx="7992888" cy="2306455"/>
          </a:xfrm>
          <a:prstGeom prst="roundRect">
            <a:avLst/>
          </a:prstGeom>
          <a:noFill/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57218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51477-FC3B-B24B-82F7-7D214AE12950}"/>
              </a:ext>
            </a:extLst>
          </p:cNvPr>
          <p:cNvSpPr txBox="1"/>
          <p:nvPr/>
        </p:nvSpPr>
        <p:spPr>
          <a:xfrm>
            <a:off x="334077" y="412789"/>
            <a:ext cx="8534068" cy="61247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2700000" sx="101000" sy="101000" algn="tl" rotWithShape="0">
              <a:prstClr val="black">
                <a:alpha val="27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 SE" panose="03050602040202020205" pitchFamily="66" charset="77"/>
              </a:rPr>
              <a:t>I will argue that: 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US" sz="2000" b="1" dirty="0">
                <a:latin typeface="Chalkboard SE" panose="03050602040202020205" pitchFamily="66" charset="77"/>
              </a:rPr>
              <a:t> Deviations from </a:t>
            </a:r>
            <a:r>
              <a:rPr lang="el-GR" sz="2000" b="1" dirty="0">
                <a:latin typeface="Chalkboard SE" panose="03050602040202020205" pitchFamily="66" charset="77"/>
              </a:rPr>
              <a:t>Λ</a:t>
            </a:r>
            <a:r>
              <a:rPr lang="en-GB" sz="2000" b="1" dirty="0">
                <a:latin typeface="Chalkboard SE" panose="03050602040202020205" pitchFamily="66" charset="77"/>
              </a:rPr>
              <a:t>CDM and alleviation of cosmological-data </a:t>
            </a:r>
          </a:p>
          <a:p>
            <a:r>
              <a:rPr lang="en-GB" sz="20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 Tensions</a:t>
            </a:r>
            <a:r>
              <a:rPr lang="en-GB" sz="2000" b="1" dirty="0">
                <a:latin typeface="Chalkboard SE" panose="03050602040202020205" pitchFamily="66" charset="77"/>
              </a:rPr>
              <a:t> in the current era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pPr algn="ctr"/>
            <a:r>
              <a:rPr lang="en-GB" sz="2800" b="1" dirty="0">
                <a:latin typeface="Chalkboard SE" panose="03050602040202020205" pitchFamily="66" charset="77"/>
              </a:rPr>
              <a:t>  +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observed </a:t>
            </a:r>
            <a:r>
              <a:rPr lang="en-GB" sz="2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matter-antimatter asymmetry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Can be linked with </a:t>
            </a:r>
          </a:p>
          <a:p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 Microscopic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string-inspired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models of Cosmology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with ANOMALIES, 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primordial gravitational waves (GW)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and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induced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spontaneous </a:t>
            </a:r>
          </a:p>
          <a:p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</a:t>
            </a:r>
            <a:r>
              <a:rPr lang="en-GB" b="1" dirty="0">
                <a:latin typeface="Chalkboard SE" panose="03050602040202020205" pitchFamily="66" charset="77"/>
              </a:rPr>
              <a:t>through gravitational anomaly condensates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) Lorentz + 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CPT Violation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8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                          +  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geometric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torsion </a:t>
            </a:r>
            <a:r>
              <a:rPr lang="en-GB" sz="2400" b="1" dirty="0">
                <a:latin typeface="Chalkboard SE" panose="03050602040202020205" pitchFamily="66" charset="77"/>
              </a:rPr>
              <a:t>interpretation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of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axion Dark matter </a:t>
            </a:r>
          </a:p>
          <a:p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Enhanced gravitational </a:t>
            </a:r>
            <a:r>
              <a:rPr lang="en-GB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pertubations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(Primordial Black Boles, GW)</a:t>
            </a:r>
            <a:endParaRPr lang="en-GB" sz="2400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endParaRPr lang="en-US" b="1" dirty="0">
              <a:latin typeface="Chalkboard SE" panose="03050602040202020205" pitchFamily="66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A8A0995-E017-6242-B876-1C2DD72184F4}"/>
              </a:ext>
            </a:extLst>
          </p:cNvPr>
          <p:cNvSpPr/>
          <p:nvPr/>
        </p:nvSpPr>
        <p:spPr>
          <a:xfrm>
            <a:off x="323528" y="906521"/>
            <a:ext cx="7992888" cy="2306455"/>
          </a:xfrm>
          <a:prstGeom prst="roundRect">
            <a:avLst/>
          </a:prstGeom>
          <a:noFill/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FC31104-4193-FB4F-90E5-275BFD503047}"/>
              </a:ext>
            </a:extLst>
          </p:cNvPr>
          <p:cNvSpPr/>
          <p:nvPr/>
        </p:nvSpPr>
        <p:spPr>
          <a:xfrm>
            <a:off x="306723" y="3933056"/>
            <a:ext cx="8428269" cy="2512154"/>
          </a:xfrm>
          <a:prstGeom prst="roundRect">
            <a:avLst/>
          </a:prstGeom>
          <a:noFill/>
          <a:ln w="98425">
            <a:solidFill>
              <a:srgbClr val="0794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77"/>
            </a:endParaRPr>
          </a:p>
        </p:txBody>
      </p:sp>
      <p:pic>
        <p:nvPicPr>
          <p:cNvPr id="3074" name="Picture 2" descr="Svg Link Clip Art Royalty Free Download - Link Icon Png Blue Transparent  Png (#989061) - PinClipart">
            <a:extLst>
              <a:ext uri="{FF2B5EF4-FFF2-40B4-BE49-F238E27FC236}">
                <a16:creationId xmlns:a16="http://schemas.microsoft.com/office/drawing/2014/main" id="{6D47A3E1-F57C-B24A-AEC6-F6D02F46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29" b="89848" l="9804" r="89804">
                        <a14:foregroundMark x1="64314" y1="10152" x2="50980" y2="21827"/>
                        <a14:foregroundMark x1="50980" y1="21827" x2="44706" y2="41117"/>
                        <a14:foregroundMark x1="44706" y1="41117" x2="28235" y2="51777"/>
                        <a14:foregroundMark x1="28235" y1="51777" x2="18431" y2="69036"/>
                        <a14:foregroundMark x1="18431" y1="69036" x2="19608" y2="90863"/>
                        <a14:foregroundMark x1="19608" y1="90863" x2="35294" y2="96447"/>
                        <a14:foregroundMark x1="35294" y1="96447" x2="39005" y2="92581"/>
                        <a14:foregroundMark x1="52709" y1="64473" x2="53333" y2="57360"/>
                        <a14:foregroundMark x1="53333" y1="57360" x2="62247" y2="53239"/>
                        <a14:foregroundMark x1="75433" y1="11338" x2="63137" y2="8629"/>
                        <a14:foregroundMark x1="63137" y1="8629" x2="63529" y2="8629"/>
                        <a14:foregroundMark x1="80772" y1="24266" x2="81847" y2="26717"/>
                        <a14:foregroundMark x1="74510" y1="11675" x2="74826" y2="12057"/>
                        <a14:foregroundMark x1="74410" y1="9645" x2="74118" y2="9137"/>
                        <a14:foregroundMark x1="75402" y1="11374" x2="74410" y2="9645"/>
                        <a14:foregroundMark x1="73921" y1="9645" x2="73725" y2="10152"/>
                        <a14:foregroundMark x1="74118" y1="9137" x2="73921" y2="9645"/>
                        <a14:backgroundMark x1="63137" y1="74112" x2="86667" y2="36041"/>
                        <a14:backgroundMark x1="86667" y1="36041" x2="38824" y2="92386"/>
                        <a14:backgroundMark x1="76863" y1="9645" x2="76863" y2="9645"/>
                        <a14:backgroundMark x1="79608" y1="35533" x2="83922" y2="34010"/>
                        <a14:backgroundMark x1="76863" y1="9645" x2="92157" y2="24873"/>
                        <a14:backgroundMark x1="84706" y1="23350" x2="91765" y2="30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5405">
            <a:off x="4016754" y="3146554"/>
            <a:ext cx="1197542" cy="9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994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51477-FC3B-B24B-82F7-7D214AE12950}"/>
              </a:ext>
            </a:extLst>
          </p:cNvPr>
          <p:cNvSpPr txBox="1"/>
          <p:nvPr/>
        </p:nvSpPr>
        <p:spPr>
          <a:xfrm>
            <a:off x="334077" y="412789"/>
            <a:ext cx="8534068" cy="61247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2700000" sx="101000" sy="101000" algn="tl" rotWithShape="0">
              <a:prstClr val="black">
                <a:alpha val="27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 SE" panose="03050602040202020205" pitchFamily="66" charset="77"/>
              </a:rPr>
              <a:t>I will argue that: 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US" sz="2000" b="1" dirty="0">
                <a:latin typeface="Chalkboard SE" panose="03050602040202020205" pitchFamily="66" charset="77"/>
              </a:rPr>
              <a:t> Deviations from </a:t>
            </a:r>
            <a:r>
              <a:rPr lang="el-GR" sz="2000" b="1" dirty="0">
                <a:latin typeface="Chalkboard SE" panose="03050602040202020205" pitchFamily="66" charset="77"/>
              </a:rPr>
              <a:t>Λ</a:t>
            </a:r>
            <a:r>
              <a:rPr lang="en-GB" sz="2000" b="1" dirty="0">
                <a:latin typeface="Chalkboard SE" panose="03050602040202020205" pitchFamily="66" charset="77"/>
              </a:rPr>
              <a:t>CDM and alleviation of cosmological-data </a:t>
            </a:r>
          </a:p>
          <a:p>
            <a:r>
              <a:rPr lang="en-GB" sz="20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 Tensions</a:t>
            </a:r>
            <a:r>
              <a:rPr lang="en-GB" sz="2000" b="1" dirty="0">
                <a:latin typeface="Chalkboard SE" panose="03050602040202020205" pitchFamily="66" charset="77"/>
              </a:rPr>
              <a:t> in the current era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pPr algn="ctr"/>
            <a:r>
              <a:rPr lang="en-GB" sz="2800" b="1" dirty="0">
                <a:latin typeface="Chalkboard SE" panose="03050602040202020205" pitchFamily="66" charset="77"/>
              </a:rPr>
              <a:t>  +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observed </a:t>
            </a:r>
            <a:r>
              <a:rPr lang="en-GB" sz="2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matter-antimatter asymmetry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Can be linked with </a:t>
            </a:r>
          </a:p>
          <a:p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 Microscopic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string-inspired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models of Cosmology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with ANOMALIES, 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primordial gravitational waves (GW)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and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induced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spontaneous </a:t>
            </a:r>
          </a:p>
          <a:p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</a:t>
            </a:r>
            <a:r>
              <a:rPr lang="en-GB" b="1" dirty="0">
                <a:latin typeface="Chalkboard SE" panose="03050602040202020205" pitchFamily="66" charset="77"/>
              </a:rPr>
              <a:t>through gravitational anomaly condensates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) Lorentz + 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CPT Violation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8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                          +  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geometric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torsion </a:t>
            </a:r>
            <a:r>
              <a:rPr lang="en-GB" sz="2400" b="1" dirty="0">
                <a:latin typeface="Chalkboard SE" panose="03050602040202020205" pitchFamily="66" charset="77"/>
              </a:rPr>
              <a:t>interpretation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of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axion Dark matter</a:t>
            </a:r>
          </a:p>
          <a:p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Enhanced gravitational </a:t>
            </a:r>
            <a:r>
              <a:rPr lang="en-GB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pertubations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(Primordial Black Boles, GW) </a:t>
            </a:r>
          </a:p>
          <a:p>
            <a:endParaRPr lang="en-US" b="1" dirty="0">
              <a:latin typeface="Chalkboard SE" panose="03050602040202020205" pitchFamily="66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017A9E-13D2-8B4E-96E4-310BB9839109}"/>
              </a:ext>
            </a:extLst>
          </p:cNvPr>
          <p:cNvSpPr/>
          <p:nvPr/>
        </p:nvSpPr>
        <p:spPr>
          <a:xfrm>
            <a:off x="5220072" y="4437112"/>
            <a:ext cx="3168352" cy="914400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D83989-254C-244F-B7D2-C3A969203D15}"/>
              </a:ext>
            </a:extLst>
          </p:cNvPr>
          <p:cNvSpPr/>
          <p:nvPr/>
        </p:nvSpPr>
        <p:spPr>
          <a:xfrm>
            <a:off x="6804247" y="3645024"/>
            <a:ext cx="1807141" cy="914400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748290-911D-0642-8FC1-8A8F45F44F55}"/>
              </a:ext>
            </a:extLst>
          </p:cNvPr>
          <p:cNvSpPr/>
          <p:nvPr/>
        </p:nvSpPr>
        <p:spPr>
          <a:xfrm>
            <a:off x="5480484" y="5445224"/>
            <a:ext cx="2907940" cy="914400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2DF2C4-43EF-FF43-ACDF-97BE292E1DB7}"/>
              </a:ext>
            </a:extLst>
          </p:cNvPr>
          <p:cNvSpPr/>
          <p:nvPr/>
        </p:nvSpPr>
        <p:spPr>
          <a:xfrm>
            <a:off x="1690847" y="3822622"/>
            <a:ext cx="2305923" cy="1296144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132690-E4E8-5F40-8529-F15C7E6F84D5}"/>
              </a:ext>
            </a:extLst>
          </p:cNvPr>
          <p:cNvSpPr/>
          <p:nvPr/>
        </p:nvSpPr>
        <p:spPr>
          <a:xfrm>
            <a:off x="251520" y="1412776"/>
            <a:ext cx="3445835" cy="504056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DF4C83-B74B-5F49-9540-D434890F2AD0}"/>
              </a:ext>
            </a:extLst>
          </p:cNvPr>
          <p:cNvSpPr/>
          <p:nvPr/>
        </p:nvSpPr>
        <p:spPr>
          <a:xfrm>
            <a:off x="1979712" y="5301208"/>
            <a:ext cx="1224136" cy="648072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49B79FE-A93D-E947-B7EA-66652AE25D85}"/>
              </a:ext>
            </a:extLst>
          </p:cNvPr>
          <p:cNvSpPr/>
          <p:nvPr/>
        </p:nvSpPr>
        <p:spPr>
          <a:xfrm rot="20792520">
            <a:off x="4859226" y="717255"/>
            <a:ext cx="2881931" cy="165838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77"/>
              </a:rPr>
              <a:t>The Parts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430303-0066-C044-B291-BEE3D59F8A5D}"/>
              </a:ext>
            </a:extLst>
          </p:cNvPr>
          <p:cNvSpPr/>
          <p:nvPr/>
        </p:nvSpPr>
        <p:spPr>
          <a:xfrm>
            <a:off x="1702927" y="2707442"/>
            <a:ext cx="4813289" cy="504056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649609-D58A-76E1-816F-58529D8CA352}"/>
              </a:ext>
            </a:extLst>
          </p:cNvPr>
          <p:cNvSpPr/>
          <p:nvPr/>
        </p:nvSpPr>
        <p:spPr>
          <a:xfrm>
            <a:off x="507213" y="5684396"/>
            <a:ext cx="1224136" cy="648072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6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51477-FC3B-B24B-82F7-7D214AE12950}"/>
              </a:ext>
            </a:extLst>
          </p:cNvPr>
          <p:cNvSpPr txBox="1"/>
          <p:nvPr/>
        </p:nvSpPr>
        <p:spPr>
          <a:xfrm>
            <a:off x="334077" y="412789"/>
            <a:ext cx="8534068" cy="61555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2700000" sx="101000" sy="101000" algn="tl" rotWithShape="0">
              <a:prstClr val="black">
                <a:alpha val="27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 SE" panose="03050602040202020205" pitchFamily="66" charset="77"/>
              </a:rPr>
              <a:t>I will argue that: 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US" sz="2000" b="1" dirty="0">
                <a:latin typeface="Chalkboard SE" panose="03050602040202020205" pitchFamily="66" charset="77"/>
              </a:rPr>
              <a:t> Deviations from </a:t>
            </a:r>
            <a:r>
              <a:rPr lang="el-GR" sz="2000" b="1" dirty="0">
                <a:latin typeface="Chalkboard SE" panose="03050602040202020205" pitchFamily="66" charset="77"/>
              </a:rPr>
              <a:t>Λ</a:t>
            </a:r>
            <a:r>
              <a:rPr lang="en-GB" sz="2000" b="1" dirty="0">
                <a:latin typeface="Chalkboard SE" panose="03050602040202020205" pitchFamily="66" charset="77"/>
              </a:rPr>
              <a:t>CDM and alleviation of cosmological-data </a:t>
            </a:r>
          </a:p>
          <a:p>
            <a:r>
              <a:rPr lang="en-GB" sz="20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 Tensions</a:t>
            </a:r>
            <a:r>
              <a:rPr lang="en-GB" sz="2000" b="1" dirty="0">
                <a:latin typeface="Chalkboard SE" panose="03050602040202020205" pitchFamily="66" charset="77"/>
              </a:rPr>
              <a:t> in the current era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pPr algn="ctr"/>
            <a:r>
              <a:rPr lang="en-GB" sz="2800" b="1" dirty="0">
                <a:latin typeface="Chalkboard SE" panose="03050602040202020205" pitchFamily="66" charset="77"/>
              </a:rPr>
              <a:t>  +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observed </a:t>
            </a:r>
            <a:r>
              <a:rPr lang="en-GB" sz="2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matter-antimatter asymmetry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Can be linked with </a:t>
            </a:r>
          </a:p>
          <a:p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 Microscopic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string-inspired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models of Cosmology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with ANOMALIES, 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primordial gravitational waves (GW)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and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induced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spontaneous </a:t>
            </a:r>
          </a:p>
          <a:p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</a:t>
            </a:r>
            <a:r>
              <a:rPr lang="en-GB" b="1" dirty="0">
                <a:latin typeface="Chalkboard SE" panose="03050602040202020205" pitchFamily="66" charset="77"/>
              </a:rPr>
              <a:t>through gravitational anomaly condensates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) Lorentz + 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CPT Violation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8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                          +  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geometric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torsion </a:t>
            </a:r>
            <a:r>
              <a:rPr lang="en-GB" sz="2400" b="1" dirty="0">
                <a:latin typeface="Chalkboard SE" panose="03050602040202020205" pitchFamily="66" charset="77"/>
              </a:rPr>
              <a:t>interpretation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of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axion Dark matter</a:t>
            </a:r>
          </a:p>
          <a:p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Enhanced gravitational </a:t>
            </a:r>
            <a:r>
              <a:rPr lang="en-GB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pertubations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(Primordial Black Boles, GW)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017A9E-13D2-8B4E-96E4-310BB9839109}"/>
              </a:ext>
            </a:extLst>
          </p:cNvPr>
          <p:cNvSpPr/>
          <p:nvPr/>
        </p:nvSpPr>
        <p:spPr>
          <a:xfrm>
            <a:off x="5220072" y="4437112"/>
            <a:ext cx="3168352" cy="914400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D83989-254C-244F-B7D2-C3A969203D15}"/>
              </a:ext>
            </a:extLst>
          </p:cNvPr>
          <p:cNvSpPr/>
          <p:nvPr/>
        </p:nvSpPr>
        <p:spPr>
          <a:xfrm>
            <a:off x="6804247" y="3645024"/>
            <a:ext cx="1807141" cy="914400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748290-911D-0642-8FC1-8A8F45F44F55}"/>
              </a:ext>
            </a:extLst>
          </p:cNvPr>
          <p:cNvSpPr/>
          <p:nvPr/>
        </p:nvSpPr>
        <p:spPr>
          <a:xfrm>
            <a:off x="5480484" y="5445224"/>
            <a:ext cx="2907940" cy="914400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132690-E4E8-5F40-8529-F15C7E6F84D5}"/>
              </a:ext>
            </a:extLst>
          </p:cNvPr>
          <p:cNvSpPr/>
          <p:nvPr/>
        </p:nvSpPr>
        <p:spPr>
          <a:xfrm>
            <a:off x="251520" y="1412776"/>
            <a:ext cx="3445835" cy="504056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DF4C83-B74B-5F49-9540-D434890F2AD0}"/>
              </a:ext>
            </a:extLst>
          </p:cNvPr>
          <p:cNvSpPr/>
          <p:nvPr/>
        </p:nvSpPr>
        <p:spPr>
          <a:xfrm>
            <a:off x="1979712" y="5301208"/>
            <a:ext cx="1224136" cy="648072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691DBE-1968-F745-94F9-5A84ABCA5A71}"/>
              </a:ext>
            </a:extLst>
          </p:cNvPr>
          <p:cNvSpPr txBox="1"/>
          <p:nvPr/>
        </p:nvSpPr>
        <p:spPr>
          <a:xfrm>
            <a:off x="4899842" y="1231012"/>
            <a:ext cx="3560590" cy="12618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The Whole:</a:t>
            </a:r>
          </a:p>
          <a:p>
            <a:pPr algn="ctr"/>
            <a:r>
              <a:rPr lang="en-US" sz="2400" dirty="0">
                <a:solidFill>
                  <a:srgbClr val="3C26E5"/>
                </a:solidFill>
                <a:latin typeface="Britannic Bold" panose="020B0903060703020204" pitchFamily="34" charset="77"/>
              </a:rPr>
              <a:t>Stringy Running Vacuum</a:t>
            </a:r>
          </a:p>
          <a:p>
            <a:pPr algn="ctr"/>
            <a:r>
              <a:rPr lang="en-US" sz="2400" dirty="0">
                <a:solidFill>
                  <a:srgbClr val="3C26E5"/>
                </a:solidFill>
                <a:latin typeface="Britannic Bold" panose="020B0903060703020204" pitchFamily="34" charset="77"/>
              </a:rPr>
              <a:t>Model</a:t>
            </a:r>
            <a:endParaRPr lang="en-US" dirty="0">
              <a:solidFill>
                <a:srgbClr val="3C26E5"/>
              </a:solidFill>
              <a:latin typeface="Britannic Bold" panose="020B090306070302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342A26-2CE8-1F45-92DC-4A4EF0B24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35665">
            <a:off x="3415312" y="1711501"/>
            <a:ext cx="2516312" cy="664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FF4B4-14DF-D44F-9BFB-07E184584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379383">
            <a:off x="5723596" y="2719746"/>
            <a:ext cx="2590746" cy="66411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946A3D9-F239-C74E-B8CA-FCD1E1C68E3A}"/>
              </a:ext>
            </a:extLst>
          </p:cNvPr>
          <p:cNvSpPr/>
          <p:nvPr/>
        </p:nvSpPr>
        <p:spPr>
          <a:xfrm>
            <a:off x="1690847" y="3822622"/>
            <a:ext cx="2400870" cy="1296144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B58D6C-6E2A-1A4B-96C0-A9901B5C69E5}"/>
              </a:ext>
            </a:extLst>
          </p:cNvPr>
          <p:cNvSpPr/>
          <p:nvPr/>
        </p:nvSpPr>
        <p:spPr>
          <a:xfrm>
            <a:off x="1702927" y="2707442"/>
            <a:ext cx="4813289" cy="504056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7C10F6-0BBE-9E4A-9CF6-644CF3343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21877">
            <a:off x="1522229" y="3744525"/>
            <a:ext cx="6106285" cy="664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7AE6B7-A792-084F-BFAC-FB6F86A0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787933" y="3709010"/>
            <a:ext cx="4248472" cy="664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132F3A-A984-5649-ACE7-DFC715249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482089">
            <a:off x="4877961" y="3199034"/>
            <a:ext cx="3010754" cy="664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94746A-DE5D-654C-86BB-69CD67240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3288">
            <a:off x="2698139" y="2227398"/>
            <a:ext cx="3509068" cy="66411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DB2B152-EAE2-2121-F901-26B9AB57CCCD}"/>
              </a:ext>
            </a:extLst>
          </p:cNvPr>
          <p:cNvSpPr/>
          <p:nvPr/>
        </p:nvSpPr>
        <p:spPr>
          <a:xfrm>
            <a:off x="507213" y="5684396"/>
            <a:ext cx="1224136" cy="648072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FE416E-B32E-048A-E66A-A97732323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0472">
            <a:off x="-502976" y="3628728"/>
            <a:ext cx="7456515" cy="664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D52A1-D4CF-8946-A559-7C952A940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65693">
            <a:off x="2772793" y="2917878"/>
            <a:ext cx="3806417" cy="6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4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8386" y="2780928"/>
            <a:ext cx="3687228" cy="1015663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0. 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Outline</a:t>
            </a:r>
            <a:endParaRPr lang="en-US" sz="40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574905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51477-FC3B-B24B-82F7-7D214AE12950}"/>
              </a:ext>
            </a:extLst>
          </p:cNvPr>
          <p:cNvSpPr txBox="1"/>
          <p:nvPr/>
        </p:nvSpPr>
        <p:spPr>
          <a:xfrm>
            <a:off x="334077" y="412789"/>
            <a:ext cx="8534068" cy="61555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2700000" sx="101000" sy="101000" algn="tl" rotWithShape="0">
              <a:prstClr val="black">
                <a:alpha val="27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 SE" panose="03050602040202020205" pitchFamily="66" charset="77"/>
              </a:rPr>
              <a:t>I will argue that: 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US" sz="2000" b="1" dirty="0">
                <a:latin typeface="Chalkboard SE" panose="03050602040202020205" pitchFamily="66" charset="77"/>
              </a:rPr>
              <a:t> Deviations from </a:t>
            </a:r>
            <a:r>
              <a:rPr lang="el-GR" sz="2000" b="1" dirty="0">
                <a:latin typeface="Chalkboard SE" panose="03050602040202020205" pitchFamily="66" charset="77"/>
              </a:rPr>
              <a:t>Λ</a:t>
            </a:r>
            <a:r>
              <a:rPr lang="en-GB" sz="2000" b="1" dirty="0">
                <a:latin typeface="Chalkboard SE" panose="03050602040202020205" pitchFamily="66" charset="77"/>
              </a:rPr>
              <a:t>CDM and alleviation of cosmological-data </a:t>
            </a:r>
          </a:p>
          <a:p>
            <a:r>
              <a:rPr lang="en-GB" sz="20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 Tensions</a:t>
            </a:r>
            <a:r>
              <a:rPr lang="en-GB" sz="2000" b="1" dirty="0">
                <a:latin typeface="Chalkboard SE" panose="03050602040202020205" pitchFamily="66" charset="77"/>
              </a:rPr>
              <a:t> in the current era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pPr algn="ctr"/>
            <a:r>
              <a:rPr lang="en-GB" sz="2800" b="1" dirty="0">
                <a:latin typeface="Chalkboard SE" panose="03050602040202020205" pitchFamily="66" charset="77"/>
              </a:rPr>
              <a:t>  +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observed </a:t>
            </a:r>
            <a:r>
              <a:rPr lang="en-GB" sz="24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matter-antimatter asymmetry </a:t>
            </a:r>
          </a:p>
          <a:p>
            <a:endParaRPr lang="en-GB" b="1" dirty="0">
              <a:latin typeface="Chalkboard SE" panose="03050602040202020205" pitchFamily="66" charset="77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 Can be linked with </a:t>
            </a:r>
          </a:p>
          <a:p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 Microscopic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string-inspired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models of Cosmology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with ANOMALIES, </a:t>
            </a:r>
          </a:p>
          <a:p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primordial gravitational waves (GW)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and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induced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spontaneous </a:t>
            </a:r>
          </a:p>
          <a:p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</a:t>
            </a:r>
            <a:r>
              <a:rPr lang="en-GB" b="1" dirty="0">
                <a:latin typeface="Chalkboard SE" panose="03050602040202020205" pitchFamily="66" charset="77"/>
              </a:rPr>
              <a:t>through gravitational anomaly condensates</a:t>
            </a:r>
            <a:r>
              <a:rPr lang="en-GB" b="1" dirty="0">
                <a:solidFill>
                  <a:srgbClr val="FC0107"/>
                </a:solidFill>
                <a:latin typeface="Chalkboard SE" panose="03050602040202020205" pitchFamily="66" charset="77"/>
              </a:rPr>
              <a:t>) Lorentz + 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CPT Violation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8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                          +  </a:t>
            </a:r>
            <a:endParaRPr lang="en-GB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r>
              <a:rPr lang="en-GB" sz="2400" b="1" dirty="0">
                <a:latin typeface="Chalkboard SE" panose="03050602040202020205" pitchFamily="66" charset="77"/>
              </a:rPr>
              <a:t> geometric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torsion </a:t>
            </a:r>
            <a:r>
              <a:rPr lang="en-GB" sz="2400" b="1" dirty="0">
                <a:latin typeface="Chalkboard SE" panose="03050602040202020205" pitchFamily="66" charset="77"/>
              </a:rPr>
              <a:t>interpretation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of</a:t>
            </a:r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axion Dark matter </a:t>
            </a:r>
          </a:p>
          <a:p>
            <a:r>
              <a:rPr lang="en-GB" sz="24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Enhanced gravitational </a:t>
            </a:r>
            <a:r>
              <a:rPr lang="en-GB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pertubations</a:t>
            </a:r>
            <a:r>
              <a:rPr lang="en-GB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(Primordial Black Boles, GW)</a:t>
            </a:r>
            <a:endParaRPr lang="en-US" sz="2400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  <a:p>
            <a:endParaRPr lang="en-GB" sz="2000" b="1" dirty="0">
              <a:solidFill>
                <a:srgbClr val="FC0107"/>
              </a:solidFill>
              <a:latin typeface="Chalkboard SE" panose="03050602040202020205" pitchFamily="66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017A9E-13D2-8B4E-96E4-310BB9839109}"/>
              </a:ext>
            </a:extLst>
          </p:cNvPr>
          <p:cNvSpPr/>
          <p:nvPr/>
        </p:nvSpPr>
        <p:spPr>
          <a:xfrm>
            <a:off x="5220072" y="4437112"/>
            <a:ext cx="3168352" cy="9144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D83989-254C-244F-B7D2-C3A969203D15}"/>
              </a:ext>
            </a:extLst>
          </p:cNvPr>
          <p:cNvSpPr/>
          <p:nvPr/>
        </p:nvSpPr>
        <p:spPr>
          <a:xfrm>
            <a:off x="6804247" y="3645024"/>
            <a:ext cx="1807141" cy="9144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748290-911D-0642-8FC1-8A8F45F44F55}"/>
              </a:ext>
            </a:extLst>
          </p:cNvPr>
          <p:cNvSpPr/>
          <p:nvPr/>
        </p:nvSpPr>
        <p:spPr>
          <a:xfrm>
            <a:off x="5480484" y="5445224"/>
            <a:ext cx="2907940" cy="9144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132690-E4E8-5F40-8529-F15C7E6F84D5}"/>
              </a:ext>
            </a:extLst>
          </p:cNvPr>
          <p:cNvSpPr/>
          <p:nvPr/>
        </p:nvSpPr>
        <p:spPr>
          <a:xfrm>
            <a:off x="251520" y="1412776"/>
            <a:ext cx="3445835" cy="504056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DF4C83-B74B-5F49-9540-D434890F2AD0}"/>
              </a:ext>
            </a:extLst>
          </p:cNvPr>
          <p:cNvSpPr/>
          <p:nvPr/>
        </p:nvSpPr>
        <p:spPr>
          <a:xfrm>
            <a:off x="1979712" y="5301208"/>
            <a:ext cx="1224136" cy="648072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691DBE-1968-F745-94F9-5A84ABCA5A71}"/>
              </a:ext>
            </a:extLst>
          </p:cNvPr>
          <p:cNvSpPr txBox="1"/>
          <p:nvPr/>
        </p:nvSpPr>
        <p:spPr>
          <a:xfrm>
            <a:off x="4899842" y="1231012"/>
            <a:ext cx="3560590" cy="12618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The Whole:</a:t>
            </a:r>
          </a:p>
          <a:p>
            <a:pPr algn="ctr"/>
            <a:r>
              <a:rPr lang="en-US" sz="2400" dirty="0">
                <a:solidFill>
                  <a:srgbClr val="3C26E5"/>
                </a:solidFill>
                <a:latin typeface="Britannic Bold" panose="020B0903060703020204" pitchFamily="34" charset="77"/>
              </a:rPr>
              <a:t>Stringy Running Vacuum</a:t>
            </a:r>
          </a:p>
          <a:p>
            <a:pPr algn="ctr"/>
            <a:r>
              <a:rPr lang="en-US" sz="2400" dirty="0">
                <a:solidFill>
                  <a:srgbClr val="3C26E5"/>
                </a:solidFill>
                <a:latin typeface="Britannic Bold" panose="020B0903060703020204" pitchFamily="34" charset="77"/>
              </a:rPr>
              <a:t>Model</a:t>
            </a:r>
            <a:endParaRPr lang="en-US" dirty="0">
              <a:solidFill>
                <a:srgbClr val="3C26E5"/>
              </a:solidFill>
              <a:latin typeface="Britannic Bold" panose="020B090306070302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342A26-2CE8-1F45-92DC-4A4EF0B24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35665">
            <a:off x="3415312" y="1711501"/>
            <a:ext cx="2516312" cy="664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FF4B4-14DF-D44F-9BFB-07E184584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379383">
            <a:off x="5723596" y="2719746"/>
            <a:ext cx="2590746" cy="66411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946A3D9-F239-C74E-B8CA-FCD1E1C68E3A}"/>
              </a:ext>
            </a:extLst>
          </p:cNvPr>
          <p:cNvSpPr/>
          <p:nvPr/>
        </p:nvSpPr>
        <p:spPr>
          <a:xfrm>
            <a:off x="1690847" y="3822622"/>
            <a:ext cx="2400870" cy="1296144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B58D6C-6E2A-1A4B-96C0-A9901B5C69E5}"/>
              </a:ext>
            </a:extLst>
          </p:cNvPr>
          <p:cNvSpPr/>
          <p:nvPr/>
        </p:nvSpPr>
        <p:spPr>
          <a:xfrm>
            <a:off x="1702927" y="2707442"/>
            <a:ext cx="4813289" cy="504056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7C10F6-0BBE-9E4A-9CF6-644CF3343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21877">
            <a:off x="1522229" y="3744525"/>
            <a:ext cx="6106285" cy="664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7AE6B7-A792-084F-BFAC-FB6F86A0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787933" y="3709010"/>
            <a:ext cx="4248472" cy="664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132F3A-A984-5649-ACE7-DFC715249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482089">
            <a:off x="4877961" y="3199034"/>
            <a:ext cx="3010754" cy="664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94746A-DE5D-654C-86BB-69CD67240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3288">
            <a:off x="2698139" y="2227398"/>
            <a:ext cx="3509068" cy="66411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6C0B5FB-95B2-A74C-A00D-A5BD8ED253CC}"/>
              </a:ext>
            </a:extLst>
          </p:cNvPr>
          <p:cNvSpPr/>
          <p:nvPr/>
        </p:nvSpPr>
        <p:spPr>
          <a:xfrm>
            <a:off x="4967962" y="1166632"/>
            <a:ext cx="3643426" cy="1419976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A9FE9A-E790-3087-51AE-6F7EF25ACA03}"/>
              </a:ext>
            </a:extLst>
          </p:cNvPr>
          <p:cNvSpPr/>
          <p:nvPr/>
        </p:nvSpPr>
        <p:spPr>
          <a:xfrm>
            <a:off x="507213" y="5684396"/>
            <a:ext cx="1224136" cy="648072"/>
          </a:xfrm>
          <a:prstGeom prst="ellipse">
            <a:avLst/>
          </a:prstGeom>
          <a:noFill/>
          <a:ln w="50800">
            <a:solidFill>
              <a:srgbClr val="0794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DCBF1F-2E36-FA20-7F9F-E537A19A7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0472">
            <a:off x="-502976" y="3628728"/>
            <a:ext cx="7456515" cy="664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D76102-7ED6-6B64-DA63-2D6820DDD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65693">
            <a:off x="2772793" y="2917878"/>
            <a:ext cx="3806417" cy="6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1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C89D95-7216-9179-F22A-F58003DC922B}"/>
              </a:ext>
            </a:extLst>
          </p:cNvPr>
          <p:cNvSpPr txBox="1"/>
          <p:nvPr/>
        </p:nvSpPr>
        <p:spPr>
          <a:xfrm>
            <a:off x="2490340" y="404664"/>
            <a:ext cx="416331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adley Hand" pitchFamily="2" charset="77"/>
              </a:rPr>
              <a:t>Important Ingredients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121F3-FCEF-5D1E-A88D-5B29C086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709" y="1628800"/>
            <a:ext cx="2755900" cy="59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7EC14-A5DE-7098-DD2F-1453C8B5820C}"/>
              </a:ext>
            </a:extLst>
          </p:cNvPr>
          <p:cNvSpPr txBox="1"/>
          <p:nvPr/>
        </p:nvSpPr>
        <p:spPr>
          <a:xfrm>
            <a:off x="899592" y="1742584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C26E5"/>
                </a:solidFill>
                <a:latin typeface="Bradley Hand" pitchFamily="2" charset="77"/>
              </a:rPr>
              <a:t>The anomaly condensate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02B739-702B-F1B5-C12C-AA7CFA3730B8}"/>
              </a:ext>
            </a:extLst>
          </p:cNvPr>
          <p:cNvSpPr txBox="1"/>
          <p:nvPr/>
        </p:nvSpPr>
        <p:spPr>
          <a:xfrm>
            <a:off x="230480" y="4783453"/>
            <a:ext cx="4001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Bradley Hand" pitchFamily="2" charset="77"/>
              </a:rPr>
              <a:t>The axions – condensate coupling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6CBE3-2498-6041-21B4-DA75236E8522}"/>
              </a:ext>
            </a:extLst>
          </p:cNvPr>
          <p:cNvSpPr txBox="1"/>
          <p:nvPr/>
        </p:nvSpPr>
        <p:spPr>
          <a:xfrm>
            <a:off x="1043608" y="3356992"/>
            <a:ext cx="377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The stringy axion  fields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8E5C4-C4C3-F775-59A0-9B1D04D26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09" y="3194050"/>
            <a:ext cx="18923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BF134-92D4-56C0-CAB7-33FA4DF5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653136"/>
            <a:ext cx="4432121" cy="50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32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C89D95-7216-9179-F22A-F58003DC922B}"/>
              </a:ext>
            </a:extLst>
          </p:cNvPr>
          <p:cNvSpPr txBox="1"/>
          <p:nvPr/>
        </p:nvSpPr>
        <p:spPr>
          <a:xfrm>
            <a:off x="2490340" y="404664"/>
            <a:ext cx="416331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adley Hand" pitchFamily="2" charset="77"/>
              </a:rPr>
              <a:t>Important Ingredients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121F3-FCEF-5D1E-A88D-5B29C086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709" y="1628800"/>
            <a:ext cx="2755900" cy="59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7EC14-A5DE-7098-DD2F-1453C8B5820C}"/>
              </a:ext>
            </a:extLst>
          </p:cNvPr>
          <p:cNvSpPr txBox="1"/>
          <p:nvPr/>
        </p:nvSpPr>
        <p:spPr>
          <a:xfrm>
            <a:off x="899592" y="1742584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C26E5"/>
                </a:solidFill>
                <a:latin typeface="Bradley Hand" pitchFamily="2" charset="77"/>
              </a:rPr>
              <a:t>The anomaly condensate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02B739-702B-F1B5-C12C-AA7CFA3730B8}"/>
              </a:ext>
            </a:extLst>
          </p:cNvPr>
          <p:cNvSpPr txBox="1"/>
          <p:nvPr/>
        </p:nvSpPr>
        <p:spPr>
          <a:xfrm>
            <a:off x="230480" y="4783453"/>
            <a:ext cx="4001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Bradley Hand" pitchFamily="2" charset="77"/>
              </a:rPr>
              <a:t>The axions – condensate coupling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6CBE3-2498-6041-21B4-DA75236E8522}"/>
              </a:ext>
            </a:extLst>
          </p:cNvPr>
          <p:cNvSpPr txBox="1"/>
          <p:nvPr/>
        </p:nvSpPr>
        <p:spPr>
          <a:xfrm>
            <a:off x="1043608" y="3356992"/>
            <a:ext cx="377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The stringy axion  fields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8E5C4-C4C3-F775-59A0-9B1D04D26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09" y="3194050"/>
            <a:ext cx="18923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BF134-92D4-56C0-CAB7-33FA4DF5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653136"/>
            <a:ext cx="4432121" cy="508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B9A5C7-A093-D332-3792-67AD5BE33A17}"/>
              </a:ext>
            </a:extLst>
          </p:cNvPr>
          <p:cNvSpPr txBox="1"/>
          <p:nvPr/>
        </p:nvSpPr>
        <p:spPr>
          <a:xfrm>
            <a:off x="5288094" y="3729806"/>
            <a:ext cx="149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String-model</a:t>
            </a:r>
          </a:p>
          <a:p>
            <a:r>
              <a:rPr lang="en-GB" dirty="0">
                <a:solidFill>
                  <a:srgbClr val="FF0000"/>
                </a:solidFill>
              </a:rPr>
              <a:t>Independent</a:t>
            </a:r>
          </a:p>
          <a:p>
            <a:r>
              <a:rPr lang="en-GB" dirty="0">
                <a:solidFill>
                  <a:srgbClr val="FF0000"/>
                </a:solidFill>
              </a:rPr>
              <a:t>axion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9FB33-01E9-5420-D122-D63BDDCB7BDB}"/>
              </a:ext>
            </a:extLst>
          </p:cNvPr>
          <p:cNvSpPr txBox="1"/>
          <p:nvPr/>
        </p:nvSpPr>
        <p:spPr>
          <a:xfrm>
            <a:off x="6780810" y="3729806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26E5"/>
                </a:solidFill>
              </a:rPr>
              <a:t>Compactification</a:t>
            </a:r>
          </a:p>
          <a:p>
            <a:r>
              <a:rPr lang="en-US" b="1" dirty="0">
                <a:solidFill>
                  <a:srgbClr val="3C26E5"/>
                </a:solidFill>
              </a:rPr>
              <a:t>axion</a:t>
            </a:r>
          </a:p>
        </p:txBody>
      </p:sp>
    </p:spTree>
    <p:extLst>
      <p:ext uri="{BB962C8B-B14F-4D97-AF65-F5344CB8AC3E}">
        <p14:creationId xmlns:p14="http://schemas.microsoft.com/office/powerpoint/2010/main" val="85636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C89D95-7216-9179-F22A-F58003DC922B}"/>
              </a:ext>
            </a:extLst>
          </p:cNvPr>
          <p:cNvSpPr txBox="1"/>
          <p:nvPr/>
        </p:nvSpPr>
        <p:spPr>
          <a:xfrm>
            <a:off x="2490340" y="404664"/>
            <a:ext cx="416331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adley Hand" pitchFamily="2" charset="77"/>
              </a:rPr>
              <a:t>Important Ingredients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121F3-FCEF-5D1E-A88D-5B29C086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709" y="1628800"/>
            <a:ext cx="2755900" cy="59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7EC14-A5DE-7098-DD2F-1453C8B5820C}"/>
              </a:ext>
            </a:extLst>
          </p:cNvPr>
          <p:cNvSpPr txBox="1"/>
          <p:nvPr/>
        </p:nvSpPr>
        <p:spPr>
          <a:xfrm>
            <a:off x="899592" y="1742584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C26E5"/>
                </a:solidFill>
                <a:latin typeface="Bradley Hand" pitchFamily="2" charset="77"/>
              </a:rPr>
              <a:t>The anomaly condensate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02B739-702B-F1B5-C12C-AA7CFA3730B8}"/>
              </a:ext>
            </a:extLst>
          </p:cNvPr>
          <p:cNvSpPr txBox="1"/>
          <p:nvPr/>
        </p:nvSpPr>
        <p:spPr>
          <a:xfrm>
            <a:off x="230480" y="4783453"/>
            <a:ext cx="4001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Bradley Hand" pitchFamily="2" charset="77"/>
              </a:rPr>
              <a:t>The axions – condensate coupling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6CBE3-2498-6041-21B4-DA75236E8522}"/>
              </a:ext>
            </a:extLst>
          </p:cNvPr>
          <p:cNvSpPr txBox="1"/>
          <p:nvPr/>
        </p:nvSpPr>
        <p:spPr>
          <a:xfrm>
            <a:off x="1043608" y="3356992"/>
            <a:ext cx="377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The stringy axion  fields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8E5C4-C4C3-F775-59A0-9B1D04D26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09" y="3194050"/>
            <a:ext cx="18923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BF134-92D4-56C0-CAB7-33FA4DF5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653136"/>
            <a:ext cx="4432121" cy="508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83CE7F-6FAC-8DFF-7E75-161AB4400A4D}"/>
              </a:ext>
            </a:extLst>
          </p:cNvPr>
          <p:cNvSpPr txBox="1"/>
          <p:nvPr/>
        </p:nvSpPr>
        <p:spPr>
          <a:xfrm>
            <a:off x="1185371" y="3881953"/>
            <a:ext cx="4799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C26E5"/>
                </a:solidFill>
                <a:latin typeface="Bradley Hand" pitchFamily="2" charset="77"/>
              </a:rPr>
              <a:t>Lead to </a:t>
            </a:r>
            <a:r>
              <a:rPr lang="en-US" sz="2000" b="1" dirty="0">
                <a:solidFill>
                  <a:srgbClr val="C00000"/>
                </a:solidFill>
                <a:latin typeface="Bradley Hand" pitchFamily="2" charset="77"/>
              </a:rPr>
              <a:t>spontaneously violating Lorentz </a:t>
            </a:r>
          </a:p>
          <a:p>
            <a:r>
              <a:rPr lang="en-US" sz="2000" b="1" dirty="0">
                <a:solidFill>
                  <a:srgbClr val="C00000"/>
                </a:solidFill>
                <a:latin typeface="Bradley Hand" pitchFamily="2" charset="77"/>
              </a:rPr>
              <a:t>(&amp; CPT)</a:t>
            </a:r>
            <a:r>
              <a:rPr lang="en-US" sz="2000" dirty="0">
                <a:solidFill>
                  <a:srgbClr val="3C26E5"/>
                </a:solidFill>
                <a:latin typeface="Bradley Hand" pitchFamily="2" charset="77"/>
              </a:rPr>
              <a:t> symmetry </a:t>
            </a:r>
            <a:r>
              <a:rPr lang="en-US" sz="2000" b="1" dirty="0">
                <a:solidFill>
                  <a:srgbClr val="C00000"/>
                </a:solidFill>
                <a:latin typeface="Bradley Hand" pitchFamily="2" charset="77"/>
              </a:rPr>
              <a:t>axion backgrounds</a:t>
            </a:r>
            <a:endParaRPr lang="en-US" b="1" dirty="0">
              <a:solidFill>
                <a:srgbClr val="C00000"/>
              </a:solidFill>
              <a:latin typeface="Bradley Hand" pitchFamily="2" charset="77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74DB52-DB69-0016-D13D-7710EDD2D3A9}"/>
              </a:ext>
            </a:extLst>
          </p:cNvPr>
          <p:cNvCxnSpPr>
            <a:cxnSpLocks/>
          </p:cNvCxnSpPr>
          <p:nvPr/>
        </p:nvCxnSpPr>
        <p:spPr>
          <a:xfrm flipH="1" flipV="1">
            <a:off x="6631536" y="3797297"/>
            <a:ext cx="360040" cy="752515"/>
          </a:xfrm>
          <a:prstGeom prst="straightConnector1">
            <a:avLst/>
          </a:prstGeom>
          <a:ln w="101600">
            <a:solidFill>
              <a:srgbClr val="FF0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083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C89D95-7216-9179-F22A-F58003DC922B}"/>
              </a:ext>
            </a:extLst>
          </p:cNvPr>
          <p:cNvSpPr txBox="1"/>
          <p:nvPr/>
        </p:nvSpPr>
        <p:spPr>
          <a:xfrm>
            <a:off x="2490340" y="404664"/>
            <a:ext cx="416331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adley Hand" pitchFamily="2" charset="77"/>
              </a:rPr>
              <a:t>Important Ingredients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121F3-FCEF-5D1E-A88D-5B29C086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709" y="1628800"/>
            <a:ext cx="2755900" cy="59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7EC14-A5DE-7098-DD2F-1453C8B5820C}"/>
              </a:ext>
            </a:extLst>
          </p:cNvPr>
          <p:cNvSpPr txBox="1"/>
          <p:nvPr/>
        </p:nvSpPr>
        <p:spPr>
          <a:xfrm>
            <a:off x="899592" y="1742584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C26E5"/>
                </a:solidFill>
                <a:latin typeface="Bradley Hand" pitchFamily="2" charset="77"/>
              </a:rPr>
              <a:t>The anomaly condensate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02B739-702B-F1B5-C12C-AA7CFA3730B8}"/>
              </a:ext>
            </a:extLst>
          </p:cNvPr>
          <p:cNvSpPr txBox="1"/>
          <p:nvPr/>
        </p:nvSpPr>
        <p:spPr>
          <a:xfrm>
            <a:off x="230480" y="4783453"/>
            <a:ext cx="4001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Bradley Hand" pitchFamily="2" charset="77"/>
              </a:rPr>
              <a:t>The axions – condensate coupling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6CBE3-2498-6041-21B4-DA75236E8522}"/>
              </a:ext>
            </a:extLst>
          </p:cNvPr>
          <p:cNvSpPr txBox="1"/>
          <p:nvPr/>
        </p:nvSpPr>
        <p:spPr>
          <a:xfrm>
            <a:off x="1043608" y="3356992"/>
            <a:ext cx="377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The stringy axion  fields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8E5C4-C4C3-F775-59A0-9B1D04D26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09" y="3194050"/>
            <a:ext cx="18923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BF134-92D4-56C0-CAB7-33FA4DF5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653136"/>
            <a:ext cx="4432121" cy="508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83CE7F-6FAC-8DFF-7E75-161AB4400A4D}"/>
              </a:ext>
            </a:extLst>
          </p:cNvPr>
          <p:cNvSpPr txBox="1"/>
          <p:nvPr/>
        </p:nvSpPr>
        <p:spPr>
          <a:xfrm>
            <a:off x="4139952" y="6033482"/>
            <a:ext cx="4775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C26E5"/>
                </a:solidFill>
                <a:latin typeface="Bradley Hand" pitchFamily="2" charset="77"/>
              </a:rPr>
              <a:t>Lead to </a:t>
            </a:r>
            <a:r>
              <a:rPr lang="en-US" sz="2000" b="1" dirty="0">
                <a:solidFill>
                  <a:srgbClr val="C00000"/>
                </a:solidFill>
                <a:latin typeface="Bradley Hand" pitchFamily="2" charset="77"/>
              </a:rPr>
              <a:t>Running Vacuum Model </a:t>
            </a:r>
            <a:r>
              <a:rPr lang="en-US" sz="2000" dirty="0">
                <a:solidFill>
                  <a:srgbClr val="3C26E5"/>
                </a:solidFill>
                <a:latin typeface="Bradley Hand" pitchFamily="2" charset="77"/>
              </a:rPr>
              <a:t>(RVM)</a:t>
            </a:r>
          </a:p>
          <a:p>
            <a:r>
              <a:rPr lang="en-US" sz="2000" dirty="0">
                <a:solidFill>
                  <a:srgbClr val="3C26E5"/>
                </a:solidFill>
                <a:latin typeface="Bradley Hand" pitchFamily="2" charset="77"/>
              </a:rPr>
              <a:t>Inflation without external </a:t>
            </a:r>
            <a:r>
              <a:rPr lang="en-US" sz="2000" dirty="0" err="1">
                <a:solidFill>
                  <a:srgbClr val="3C26E5"/>
                </a:solidFill>
                <a:latin typeface="Bradley Hand" pitchFamily="2" charset="77"/>
              </a:rPr>
              <a:t>inflaton</a:t>
            </a:r>
            <a:r>
              <a:rPr lang="en-US" sz="2000" dirty="0">
                <a:solidFill>
                  <a:srgbClr val="3C26E5"/>
                </a:solidFill>
                <a:latin typeface="Bradley Hand" pitchFamily="2" charset="77"/>
              </a:rPr>
              <a:t> fields</a:t>
            </a:r>
            <a:endParaRPr lang="en-US" dirty="0">
              <a:solidFill>
                <a:srgbClr val="3C26E5"/>
              </a:solidFill>
              <a:latin typeface="Bradley Hand" pitchFamily="2" charset="77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AA2E39-0318-97DF-ABD4-FDDA4A703B89}"/>
              </a:ext>
            </a:extLst>
          </p:cNvPr>
          <p:cNvCxnSpPr>
            <a:cxnSpLocks/>
          </p:cNvCxnSpPr>
          <p:nvPr/>
        </p:nvCxnSpPr>
        <p:spPr>
          <a:xfrm>
            <a:off x="6876256" y="5333643"/>
            <a:ext cx="0" cy="615637"/>
          </a:xfrm>
          <a:prstGeom prst="straightConnector1">
            <a:avLst/>
          </a:prstGeom>
          <a:ln w="101600">
            <a:solidFill>
              <a:srgbClr val="FF0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504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3263" y="2028616"/>
            <a:ext cx="7397473" cy="2800767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Running-Vacuum Model</a:t>
            </a:r>
          </a:p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Cosmology –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Inflation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without external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inflatons</a:t>
            </a:r>
            <a:endParaRPr lang="en-US" sz="4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2124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288A472-6AF3-0546-8CE2-9B5D30801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</p:spTree>
    <p:extLst>
      <p:ext uri="{BB962C8B-B14F-4D97-AF65-F5344CB8AC3E}">
        <p14:creationId xmlns:p14="http://schemas.microsoft.com/office/powerpoint/2010/main" val="848420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288A472-6AF3-0546-8CE2-9B5D30801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2C91C3-0899-7B41-A363-E04AF41968A4}"/>
              </a:ext>
            </a:extLst>
          </p:cNvPr>
          <p:cNvSpPr txBox="1"/>
          <p:nvPr/>
        </p:nvSpPr>
        <p:spPr>
          <a:xfrm>
            <a:off x="26998" y="4361460"/>
            <a:ext cx="8661345" cy="677108"/>
          </a:xfrm>
          <a:prstGeom prst="rect">
            <a:avLst/>
          </a:prstGeom>
          <a:solidFill>
            <a:srgbClr val="FFE7A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Renormalization-Group-like</a:t>
            </a:r>
            <a:r>
              <a:rPr lang="en-US" sz="2000" dirty="0"/>
              <a:t> </a:t>
            </a:r>
            <a:r>
              <a:rPr lang="en-US" dirty="0"/>
              <a:t>equation for the evolution of  </a:t>
            </a:r>
            <a:r>
              <a:rPr lang="en-US" b="1" dirty="0">
                <a:solidFill>
                  <a:srgbClr val="0000FF"/>
                </a:solidFill>
              </a:rPr>
              <a:t>vacuum  energy density</a:t>
            </a:r>
          </a:p>
          <a:p>
            <a:r>
              <a:rPr lang="en-US" dirty="0"/>
              <a:t>                                             </a:t>
            </a:r>
            <a:r>
              <a:rPr lang="en-US" b="1" dirty="0">
                <a:solidFill>
                  <a:srgbClr val="0000FF"/>
                </a:solidFill>
              </a:rPr>
              <a:t>Hubble parameter H</a:t>
            </a:r>
            <a:r>
              <a:rPr lang="el-GR" b="1" dirty="0">
                <a:solidFill>
                  <a:srgbClr val="0000FF"/>
                </a:solidFill>
              </a:rPr>
              <a:t>(</a:t>
            </a:r>
            <a:r>
              <a:rPr lang="en-GB" b="1" dirty="0">
                <a:solidFill>
                  <a:srgbClr val="0000FF"/>
                </a:solidFill>
              </a:rPr>
              <a:t>t</a:t>
            </a:r>
            <a:r>
              <a:rPr lang="el-GR" b="1" dirty="0">
                <a:solidFill>
                  <a:srgbClr val="0000FF"/>
                </a:solidFill>
              </a:rPr>
              <a:t>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 RG scale </a:t>
            </a:r>
            <a:r>
              <a:rPr lang="el-GR" b="1" i="1" dirty="0">
                <a:solidFill>
                  <a:srgbClr val="0000FF"/>
                </a:solidFill>
                <a:sym typeface="Wingdings"/>
              </a:rPr>
              <a:t>μ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67228-81C2-E54D-A5FD-7F572FF76C1E}"/>
              </a:ext>
            </a:extLst>
          </p:cNvPr>
          <p:cNvSpPr txBox="1"/>
          <p:nvPr/>
        </p:nvSpPr>
        <p:spPr>
          <a:xfrm>
            <a:off x="99006" y="2777284"/>
            <a:ext cx="884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energy density assumed de Sitter like but with time-dependent Cosmological</a:t>
            </a:r>
          </a:p>
          <a:p>
            <a:r>
              <a:rPr lang="en-US" dirty="0"/>
              <a:t>parameter </a:t>
            </a:r>
            <a:r>
              <a:rPr lang="el-GR" dirty="0"/>
              <a:t>Λ(</a:t>
            </a:r>
            <a:r>
              <a:rPr lang="en-GB" dirty="0"/>
              <a:t>t) : 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32B970-9BFB-E047-84B2-B4A71FDD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286" y="3140968"/>
            <a:ext cx="2374900" cy="381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3B6791-C658-B243-B3E6-2494CC25C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598" y="3128516"/>
            <a:ext cx="2336800" cy="444500"/>
          </a:xfrm>
          <a:prstGeom prst="rect">
            <a:avLst/>
          </a:prstGeom>
        </p:spPr>
      </p:pic>
      <p:pic>
        <p:nvPicPr>
          <p:cNvPr id="26" name="Picture 25" descr="p(t)_rm_RVM_=_-_.pdf">
            <a:extLst>
              <a:ext uri="{FF2B5EF4-FFF2-40B4-BE49-F238E27FC236}">
                <a16:creationId xmlns:a16="http://schemas.microsoft.com/office/drawing/2014/main" id="{2E67951A-DD6B-BA4A-A508-15DB5585A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22" y="3785396"/>
            <a:ext cx="3576326" cy="550204"/>
          </a:xfrm>
          <a:prstGeom prst="rect">
            <a:avLst/>
          </a:prstGeom>
          <a:ln w="44450">
            <a:solidFill>
              <a:srgbClr val="FC0107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DC62D6-5039-BF4D-8222-98FEF1C6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10" y="5153548"/>
            <a:ext cx="7205870" cy="11369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6EA358-B4F5-AD44-B28D-178865BAA7D3}"/>
              </a:ext>
            </a:extLst>
          </p:cNvPr>
          <p:cNvSpPr txBox="1"/>
          <p:nvPr/>
        </p:nvSpPr>
        <p:spPr>
          <a:xfrm>
            <a:off x="5139566" y="6089652"/>
            <a:ext cx="2365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general covariance </a:t>
            </a:r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  <a:sym typeface="Wingdings"/>
              </a:rPr>
              <a:t>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even powers </a:t>
            </a:r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of </a:t>
            </a:r>
            <a:r>
              <a:rPr lang="en-US" sz="2000" i="1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3722AD-12BD-E941-AE2C-F56AC27B11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830" y="6089652"/>
            <a:ext cx="775729" cy="6727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A94A0F-2821-5F45-AB0B-786C299A9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4880" y="1105932"/>
            <a:ext cx="6197600" cy="50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D7293C-00AE-7B47-A37A-4729D027EC65}"/>
              </a:ext>
            </a:extLst>
          </p:cNvPr>
          <p:cNvSpPr txBox="1"/>
          <p:nvPr/>
        </p:nvSpPr>
        <p:spPr>
          <a:xfrm>
            <a:off x="6595998" y="188640"/>
            <a:ext cx="17940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Shapiro + </a:t>
            </a:r>
            <a:r>
              <a:rPr lang="en-US" b="1" dirty="0" err="1"/>
              <a:t>Solà</a:t>
            </a:r>
            <a:endParaRPr lang="en-US" b="1" dirty="0"/>
          </a:p>
          <a:p>
            <a:r>
              <a:rPr lang="en-US" b="1" dirty="0" err="1"/>
              <a:t>Solà</a:t>
            </a:r>
            <a:r>
              <a:rPr lang="en-US" b="1" dirty="0"/>
              <a:t>, 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5744A1-3AA8-964C-A776-2B4F090EC5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9648" y="1553784"/>
            <a:ext cx="1924816" cy="481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D5A31-E263-D54F-B6E1-2F555E4BEA38}"/>
              </a:ext>
            </a:extLst>
          </p:cNvPr>
          <p:cNvSpPr txBox="1"/>
          <p:nvPr/>
        </p:nvSpPr>
        <p:spPr>
          <a:xfrm>
            <a:off x="2843808" y="1063769"/>
            <a:ext cx="52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RVM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B4CA5-F872-1643-ABA4-60E5764265C2}"/>
              </a:ext>
            </a:extLst>
          </p:cNvPr>
          <p:cNvSpPr txBox="1"/>
          <p:nvPr/>
        </p:nvSpPr>
        <p:spPr>
          <a:xfrm>
            <a:off x="2756368" y="146077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Λ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96338-6284-F849-A0E2-D9DAC5A165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6249" y="2085301"/>
            <a:ext cx="3285286" cy="69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4AE09-9AC3-474F-BFFA-4E9C615172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3018" y="2332858"/>
            <a:ext cx="1087054" cy="28698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FAB1A7C-9751-B745-84CB-ACB5B1E0C2A6}"/>
              </a:ext>
            </a:extLst>
          </p:cNvPr>
          <p:cNvSpPr/>
          <p:nvPr/>
        </p:nvSpPr>
        <p:spPr>
          <a:xfrm>
            <a:off x="2427286" y="857217"/>
            <a:ext cx="6512801" cy="1159913"/>
          </a:xfrm>
          <a:prstGeom prst="roundRect">
            <a:avLst/>
          </a:prstGeom>
          <a:noFill/>
          <a:ln w="508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288A472-6AF3-0546-8CE2-9B5D30801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2C91C3-0899-7B41-A363-E04AF41968A4}"/>
              </a:ext>
            </a:extLst>
          </p:cNvPr>
          <p:cNvSpPr txBox="1"/>
          <p:nvPr/>
        </p:nvSpPr>
        <p:spPr>
          <a:xfrm>
            <a:off x="26998" y="4361460"/>
            <a:ext cx="8661345" cy="677108"/>
          </a:xfrm>
          <a:prstGeom prst="rect">
            <a:avLst/>
          </a:prstGeom>
          <a:solidFill>
            <a:srgbClr val="FFE7A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Renormalization-Group-like</a:t>
            </a:r>
            <a:r>
              <a:rPr lang="en-US" sz="2000" dirty="0"/>
              <a:t> </a:t>
            </a:r>
            <a:r>
              <a:rPr lang="en-US" dirty="0"/>
              <a:t>equation for the evolution of  </a:t>
            </a:r>
            <a:r>
              <a:rPr lang="en-US" b="1" dirty="0">
                <a:solidFill>
                  <a:srgbClr val="0000FF"/>
                </a:solidFill>
              </a:rPr>
              <a:t>vacuum  energy density</a:t>
            </a:r>
          </a:p>
          <a:p>
            <a:r>
              <a:rPr lang="en-US" dirty="0"/>
              <a:t>                                             </a:t>
            </a:r>
            <a:r>
              <a:rPr lang="en-US" b="1" dirty="0">
                <a:solidFill>
                  <a:srgbClr val="0000FF"/>
                </a:solidFill>
              </a:rPr>
              <a:t>Hubble parameter H</a:t>
            </a:r>
            <a:r>
              <a:rPr lang="el-GR" b="1" dirty="0">
                <a:solidFill>
                  <a:srgbClr val="0000FF"/>
                </a:solidFill>
              </a:rPr>
              <a:t>(</a:t>
            </a:r>
            <a:r>
              <a:rPr lang="en-GB" b="1" dirty="0">
                <a:solidFill>
                  <a:srgbClr val="0000FF"/>
                </a:solidFill>
              </a:rPr>
              <a:t>t</a:t>
            </a:r>
            <a:r>
              <a:rPr lang="el-GR" b="1" dirty="0">
                <a:solidFill>
                  <a:srgbClr val="0000FF"/>
                </a:solidFill>
              </a:rPr>
              <a:t>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 RG scale </a:t>
            </a:r>
            <a:r>
              <a:rPr lang="el-GR" b="1" i="1" dirty="0">
                <a:solidFill>
                  <a:srgbClr val="0000FF"/>
                </a:solidFill>
                <a:sym typeface="Wingdings"/>
              </a:rPr>
              <a:t>μ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67228-81C2-E54D-A5FD-7F572FF76C1E}"/>
              </a:ext>
            </a:extLst>
          </p:cNvPr>
          <p:cNvSpPr txBox="1"/>
          <p:nvPr/>
        </p:nvSpPr>
        <p:spPr>
          <a:xfrm>
            <a:off x="99006" y="2777284"/>
            <a:ext cx="884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energy density assumed de Sitter like but with time-dependent Cosmological</a:t>
            </a:r>
          </a:p>
          <a:p>
            <a:r>
              <a:rPr lang="en-US" dirty="0"/>
              <a:t>parameter </a:t>
            </a:r>
            <a:r>
              <a:rPr lang="el-GR" dirty="0"/>
              <a:t>Λ(</a:t>
            </a:r>
            <a:r>
              <a:rPr lang="en-GB" dirty="0"/>
              <a:t>t) : 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32B970-9BFB-E047-84B2-B4A71FDD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286" y="3140968"/>
            <a:ext cx="2374900" cy="381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3B6791-C658-B243-B3E6-2494CC25C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598" y="3128516"/>
            <a:ext cx="2336800" cy="444500"/>
          </a:xfrm>
          <a:prstGeom prst="rect">
            <a:avLst/>
          </a:prstGeom>
        </p:spPr>
      </p:pic>
      <p:pic>
        <p:nvPicPr>
          <p:cNvPr id="26" name="Picture 25" descr="p(t)_rm_RVM_=_-_.pdf">
            <a:extLst>
              <a:ext uri="{FF2B5EF4-FFF2-40B4-BE49-F238E27FC236}">
                <a16:creationId xmlns:a16="http://schemas.microsoft.com/office/drawing/2014/main" id="{2E67951A-DD6B-BA4A-A508-15DB5585A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22" y="3785396"/>
            <a:ext cx="3576326" cy="550204"/>
          </a:xfrm>
          <a:prstGeom prst="rect">
            <a:avLst/>
          </a:prstGeom>
          <a:ln w="44450">
            <a:solidFill>
              <a:srgbClr val="FC0107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DC62D6-5039-BF4D-8222-98FEF1C6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10" y="5153548"/>
            <a:ext cx="7205870" cy="11369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6EA358-B4F5-AD44-B28D-178865BAA7D3}"/>
              </a:ext>
            </a:extLst>
          </p:cNvPr>
          <p:cNvSpPr txBox="1"/>
          <p:nvPr/>
        </p:nvSpPr>
        <p:spPr>
          <a:xfrm>
            <a:off x="5139566" y="6089652"/>
            <a:ext cx="2365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general covariance </a:t>
            </a:r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  <a:sym typeface="Wingdings"/>
              </a:rPr>
              <a:t>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even powers </a:t>
            </a:r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of </a:t>
            </a:r>
            <a:r>
              <a:rPr lang="en-US" sz="2000" i="1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3722AD-12BD-E941-AE2C-F56AC27B11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830" y="6089652"/>
            <a:ext cx="775729" cy="6727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A94A0F-2821-5F45-AB0B-786C299A9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4880" y="1105932"/>
            <a:ext cx="6197600" cy="50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D7293C-00AE-7B47-A37A-4729D027EC65}"/>
              </a:ext>
            </a:extLst>
          </p:cNvPr>
          <p:cNvSpPr txBox="1"/>
          <p:nvPr/>
        </p:nvSpPr>
        <p:spPr>
          <a:xfrm>
            <a:off x="6595998" y="188640"/>
            <a:ext cx="17940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Shapiro + </a:t>
            </a:r>
            <a:r>
              <a:rPr lang="en-US" b="1" dirty="0" err="1"/>
              <a:t>Solà</a:t>
            </a:r>
            <a:endParaRPr lang="en-US" b="1" dirty="0"/>
          </a:p>
          <a:p>
            <a:r>
              <a:rPr lang="en-US" b="1" dirty="0" err="1"/>
              <a:t>Solà</a:t>
            </a:r>
            <a:r>
              <a:rPr lang="en-US" b="1" dirty="0"/>
              <a:t>, 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5744A1-3AA8-964C-A776-2B4F090EC5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9648" y="1553784"/>
            <a:ext cx="1924816" cy="481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D5A31-E263-D54F-B6E1-2F555E4BEA38}"/>
              </a:ext>
            </a:extLst>
          </p:cNvPr>
          <p:cNvSpPr txBox="1"/>
          <p:nvPr/>
        </p:nvSpPr>
        <p:spPr>
          <a:xfrm>
            <a:off x="2843808" y="1063769"/>
            <a:ext cx="52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RVM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B4CA5-F872-1643-ABA4-60E5764265C2}"/>
              </a:ext>
            </a:extLst>
          </p:cNvPr>
          <p:cNvSpPr txBox="1"/>
          <p:nvPr/>
        </p:nvSpPr>
        <p:spPr>
          <a:xfrm>
            <a:off x="2756368" y="146077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Λ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96338-6284-F849-A0E2-D9DAC5A165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6249" y="2085301"/>
            <a:ext cx="3285286" cy="69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4AE09-9AC3-474F-BFFA-4E9C615172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3018" y="2332858"/>
            <a:ext cx="1087054" cy="28698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FAB1A7C-9751-B745-84CB-ACB5B1E0C2A6}"/>
              </a:ext>
            </a:extLst>
          </p:cNvPr>
          <p:cNvSpPr/>
          <p:nvPr/>
        </p:nvSpPr>
        <p:spPr>
          <a:xfrm>
            <a:off x="2427286" y="857217"/>
            <a:ext cx="6512801" cy="1159913"/>
          </a:xfrm>
          <a:prstGeom prst="roundRect">
            <a:avLst/>
          </a:prstGeom>
          <a:noFill/>
          <a:ln w="508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74A0F9-E1CC-9DF9-5080-B19670EFC64A}"/>
                  </a:ext>
                </a:extLst>
              </p:cNvPr>
              <p:cNvSpPr txBox="1"/>
              <p:nvPr/>
            </p:nvSpPr>
            <p:spPr>
              <a:xfrm rot="20454391">
                <a:off x="813413" y="2597670"/>
                <a:ext cx="5107488" cy="15696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Any </a:t>
                </a:r>
                <a:r>
                  <a:rPr lang="en-US" sz="3200" b="1" dirty="0" err="1"/>
                  <a:t>dH</a:t>
                </a:r>
                <a:r>
                  <a:rPr lang="en-US" sz="3200" b="1" dirty="0"/>
                  <a:t>/dt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GB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r>
                  <a:rPr lang="en-US" sz="3200" b="1" dirty="0"/>
                  <a:t> H</a:t>
                </a:r>
                <a:r>
                  <a:rPr lang="en-US" sz="3200" b="1" baseline="30000" dirty="0"/>
                  <a:t>2 </a:t>
                </a:r>
                <a:r>
                  <a:rPr lang="en-US" sz="3200" b="1" dirty="0"/>
                  <a:t>,</a:t>
                </a:r>
                <a:endParaRPr lang="en-US" sz="3200" b="1" baseline="30000" dirty="0"/>
              </a:p>
              <a:p>
                <a:r>
                  <a:rPr lang="en-US" sz="3200" dirty="0" err="1"/>
                  <a:t>decel</a:t>
                </a:r>
                <a:r>
                  <a:rPr lang="en-US" sz="3200" dirty="0"/>
                  <a:t>. parameter </a:t>
                </a:r>
                <a:r>
                  <a:rPr lang="en-US" sz="3200" i="1" dirty="0"/>
                  <a:t>q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200" dirty="0"/>
                  <a:t> const</a:t>
                </a:r>
              </a:p>
              <a:p>
                <a:r>
                  <a:rPr lang="en-US" sz="3200" dirty="0"/>
                  <a:t>in each cosmic epoch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74A0F9-E1CC-9DF9-5080-B19670EFC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54391">
                <a:off x="813413" y="2597670"/>
                <a:ext cx="5107488" cy="1569660"/>
              </a:xfrm>
              <a:prstGeom prst="rect">
                <a:avLst/>
              </a:prstGeom>
              <a:blipFill>
                <a:blip r:embed="rId14"/>
                <a:stretch>
                  <a:fillRect l="-3081" t="-2008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B5332270-BC8A-235A-C77C-74217AA79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34858">
            <a:off x="5218671" y="2919053"/>
            <a:ext cx="775729" cy="67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0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288A472-6AF3-0546-8CE2-9B5D30801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2C91C3-0899-7B41-A363-E04AF41968A4}"/>
              </a:ext>
            </a:extLst>
          </p:cNvPr>
          <p:cNvSpPr txBox="1"/>
          <p:nvPr/>
        </p:nvSpPr>
        <p:spPr>
          <a:xfrm>
            <a:off x="26998" y="4361460"/>
            <a:ext cx="8661345" cy="677108"/>
          </a:xfrm>
          <a:prstGeom prst="rect">
            <a:avLst/>
          </a:prstGeom>
          <a:solidFill>
            <a:srgbClr val="FFE7A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Renormalization-Group-like</a:t>
            </a:r>
            <a:r>
              <a:rPr lang="en-US" sz="2000" dirty="0"/>
              <a:t> </a:t>
            </a:r>
            <a:r>
              <a:rPr lang="en-US" dirty="0"/>
              <a:t>equation for the evolution of  </a:t>
            </a:r>
            <a:r>
              <a:rPr lang="en-US" b="1" dirty="0">
                <a:solidFill>
                  <a:srgbClr val="0000FF"/>
                </a:solidFill>
              </a:rPr>
              <a:t>vacuum  energy density</a:t>
            </a:r>
          </a:p>
          <a:p>
            <a:r>
              <a:rPr lang="en-US" dirty="0"/>
              <a:t>                                             </a:t>
            </a:r>
            <a:r>
              <a:rPr lang="en-US" b="1" dirty="0">
                <a:solidFill>
                  <a:srgbClr val="0000FF"/>
                </a:solidFill>
              </a:rPr>
              <a:t>Hubble parameter H</a:t>
            </a:r>
            <a:r>
              <a:rPr lang="el-GR" b="1" dirty="0">
                <a:solidFill>
                  <a:srgbClr val="0000FF"/>
                </a:solidFill>
              </a:rPr>
              <a:t>(</a:t>
            </a:r>
            <a:r>
              <a:rPr lang="en-GB" b="1" dirty="0">
                <a:solidFill>
                  <a:srgbClr val="0000FF"/>
                </a:solidFill>
              </a:rPr>
              <a:t>t</a:t>
            </a:r>
            <a:r>
              <a:rPr lang="el-GR" b="1" dirty="0">
                <a:solidFill>
                  <a:srgbClr val="0000FF"/>
                </a:solidFill>
              </a:rPr>
              <a:t>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 RG scale </a:t>
            </a:r>
            <a:r>
              <a:rPr lang="el-GR" b="1" i="1" dirty="0">
                <a:solidFill>
                  <a:srgbClr val="0000FF"/>
                </a:solidFill>
                <a:sym typeface="Wingdings"/>
              </a:rPr>
              <a:t>μ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67228-81C2-E54D-A5FD-7F572FF76C1E}"/>
              </a:ext>
            </a:extLst>
          </p:cNvPr>
          <p:cNvSpPr txBox="1"/>
          <p:nvPr/>
        </p:nvSpPr>
        <p:spPr>
          <a:xfrm>
            <a:off x="99006" y="2777284"/>
            <a:ext cx="884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energy density assumed de Sitter like but with time-dependent Cosmological</a:t>
            </a:r>
          </a:p>
          <a:p>
            <a:r>
              <a:rPr lang="en-US" dirty="0"/>
              <a:t>parameter </a:t>
            </a:r>
            <a:r>
              <a:rPr lang="el-GR" dirty="0"/>
              <a:t>Λ(</a:t>
            </a:r>
            <a:r>
              <a:rPr lang="en-GB" dirty="0"/>
              <a:t>t) : 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32B970-9BFB-E047-84B2-B4A71FDD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286" y="3140968"/>
            <a:ext cx="2374900" cy="381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3B6791-C658-B243-B3E6-2494CC25C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598" y="3128516"/>
            <a:ext cx="2336800" cy="444500"/>
          </a:xfrm>
          <a:prstGeom prst="rect">
            <a:avLst/>
          </a:prstGeom>
        </p:spPr>
      </p:pic>
      <p:pic>
        <p:nvPicPr>
          <p:cNvPr id="26" name="Picture 25" descr="p(t)_rm_RVM_=_-_.pdf">
            <a:extLst>
              <a:ext uri="{FF2B5EF4-FFF2-40B4-BE49-F238E27FC236}">
                <a16:creationId xmlns:a16="http://schemas.microsoft.com/office/drawing/2014/main" id="{2E67951A-DD6B-BA4A-A508-15DB5585A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22" y="3785396"/>
            <a:ext cx="3576326" cy="550204"/>
          </a:xfrm>
          <a:prstGeom prst="rect">
            <a:avLst/>
          </a:prstGeom>
          <a:ln w="44450">
            <a:solidFill>
              <a:srgbClr val="FC0107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DC62D6-5039-BF4D-8222-98FEF1C6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10" y="5153548"/>
            <a:ext cx="7205870" cy="11369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6EA358-B4F5-AD44-B28D-178865BAA7D3}"/>
              </a:ext>
            </a:extLst>
          </p:cNvPr>
          <p:cNvSpPr txBox="1"/>
          <p:nvPr/>
        </p:nvSpPr>
        <p:spPr>
          <a:xfrm>
            <a:off x="5139566" y="6089652"/>
            <a:ext cx="2365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general covariance </a:t>
            </a:r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  <a:sym typeface="Wingdings"/>
              </a:rPr>
              <a:t>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even powers </a:t>
            </a:r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of </a:t>
            </a:r>
            <a:r>
              <a:rPr lang="en-US" sz="2000" i="1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3722AD-12BD-E941-AE2C-F56AC27B11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830" y="6089652"/>
            <a:ext cx="775729" cy="6727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A94A0F-2821-5F45-AB0B-786C299A9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4880" y="1105932"/>
            <a:ext cx="6197600" cy="50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D7293C-00AE-7B47-A37A-4729D027EC65}"/>
              </a:ext>
            </a:extLst>
          </p:cNvPr>
          <p:cNvSpPr txBox="1"/>
          <p:nvPr/>
        </p:nvSpPr>
        <p:spPr>
          <a:xfrm>
            <a:off x="6595998" y="188640"/>
            <a:ext cx="192232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Shapiro + </a:t>
            </a:r>
            <a:r>
              <a:rPr lang="en-US" b="1" dirty="0" err="1"/>
              <a:t>Solà</a:t>
            </a:r>
            <a:endParaRPr lang="en-US" b="1" dirty="0"/>
          </a:p>
          <a:p>
            <a:r>
              <a:rPr lang="en-US" b="1" dirty="0" err="1"/>
              <a:t>Solà</a:t>
            </a:r>
            <a:r>
              <a:rPr lang="en-US" b="1" dirty="0"/>
              <a:t>, ... </a:t>
            </a:r>
            <a:r>
              <a:rPr lang="en-US" b="1" dirty="0">
                <a:solidFill>
                  <a:srgbClr val="FF0000"/>
                </a:solidFill>
              </a:rPr>
              <a:t>(&gt; 2000)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5744A1-3AA8-964C-A776-2B4F090EC5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9648" y="1553784"/>
            <a:ext cx="1924816" cy="481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D5A31-E263-D54F-B6E1-2F555E4BEA38}"/>
              </a:ext>
            </a:extLst>
          </p:cNvPr>
          <p:cNvSpPr txBox="1"/>
          <p:nvPr/>
        </p:nvSpPr>
        <p:spPr>
          <a:xfrm>
            <a:off x="2843808" y="1063769"/>
            <a:ext cx="52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RVM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B4CA5-F872-1643-ABA4-60E5764265C2}"/>
              </a:ext>
            </a:extLst>
          </p:cNvPr>
          <p:cNvSpPr txBox="1"/>
          <p:nvPr/>
        </p:nvSpPr>
        <p:spPr>
          <a:xfrm>
            <a:off x="2756368" y="146077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Λ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96338-6284-F849-A0E2-D9DAC5A165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6249" y="2085301"/>
            <a:ext cx="3285286" cy="69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4AE09-9AC3-474F-BFFA-4E9C615172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3018" y="2332858"/>
            <a:ext cx="1087054" cy="28698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FAB1A7C-9751-B745-84CB-ACB5B1E0C2A6}"/>
              </a:ext>
            </a:extLst>
          </p:cNvPr>
          <p:cNvSpPr/>
          <p:nvPr/>
        </p:nvSpPr>
        <p:spPr>
          <a:xfrm>
            <a:off x="2427286" y="857217"/>
            <a:ext cx="6512801" cy="1159913"/>
          </a:xfrm>
          <a:prstGeom prst="roundRect">
            <a:avLst/>
          </a:prstGeom>
          <a:noFill/>
          <a:ln w="508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CED4E3-B6E6-86B5-D6BE-85C4E50D3504}"/>
              </a:ext>
            </a:extLst>
          </p:cNvPr>
          <p:cNvSpPr txBox="1"/>
          <p:nvPr/>
        </p:nvSpPr>
        <p:spPr>
          <a:xfrm>
            <a:off x="101070" y="3657639"/>
            <a:ext cx="3441968" cy="646331"/>
          </a:xfrm>
          <a:prstGeom prst="rect">
            <a:avLst/>
          </a:prstGeom>
          <a:solidFill>
            <a:srgbClr val="BFFF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</a:rPr>
              <a:t>Also:</a:t>
            </a:r>
            <a:r>
              <a:rPr lang="en-US" b="1" dirty="0"/>
              <a:t> Ellis, NEM, </a:t>
            </a:r>
            <a:r>
              <a:rPr lang="en-US" b="1" dirty="0" err="1"/>
              <a:t>Nanopoulos</a:t>
            </a:r>
            <a:endParaRPr lang="en-US" b="1" dirty="0"/>
          </a:p>
          <a:p>
            <a:r>
              <a:rPr lang="en-US" b="1" dirty="0"/>
              <a:t>(1998) – </a:t>
            </a:r>
            <a:r>
              <a:rPr lang="en-US" b="1" dirty="0">
                <a:solidFill>
                  <a:srgbClr val="FF006B"/>
                </a:solidFill>
              </a:rPr>
              <a:t>in non critical strings</a:t>
            </a:r>
          </a:p>
        </p:txBody>
      </p:sp>
    </p:spTree>
    <p:extLst>
      <p:ext uri="{BB962C8B-B14F-4D97-AF65-F5344CB8AC3E}">
        <p14:creationId xmlns:p14="http://schemas.microsoft.com/office/powerpoint/2010/main" val="285758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23C32-1664-AE44-AB53-3A321BE8FCCD}"/>
              </a:ext>
            </a:extLst>
          </p:cNvPr>
          <p:cNvSpPr txBox="1"/>
          <p:nvPr/>
        </p:nvSpPr>
        <p:spPr>
          <a:xfrm>
            <a:off x="289225" y="728112"/>
            <a:ext cx="8565549" cy="5755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/>
              <a:t>Motivation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Running Vacuum Model (RVM)  of Cosmology &amp; inflation without external </a:t>
            </a:r>
            <a:r>
              <a:rPr lang="en-US" sz="1600" b="1" dirty="0" err="1"/>
              <a:t>inflatons</a:t>
            </a:r>
            <a:endParaRPr lang="en-US" sz="1600" b="1" dirty="0"/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String-Inspired Gravitational Theory with Torsion &amp; </a:t>
            </a:r>
            <a:r>
              <a:rPr lang="en-US" sz="1600" b="1" dirty="0" err="1"/>
              <a:t>Grav</a:t>
            </a:r>
            <a:r>
              <a:rPr lang="en-US" sz="1600" b="1" dirty="0"/>
              <a:t>. Anomalies,  axions and torsion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Primordial Gravitational Waves (GW) induced Condensates of Anomalies,            </a:t>
            </a:r>
            <a:r>
              <a:rPr lang="en-US" sz="1600" b="1" dirty="0">
                <a:solidFill>
                  <a:srgbClr val="FC0107"/>
                </a:solidFill>
              </a:rPr>
              <a:t>the role of supersymmetry 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Spontaneous Lorentz and CPT-Violation by axion backgrounds &amp; RVM inflation 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Enhanced cosmic perturbations &amp; densities of primordial black holes (PBH) &amp; GW     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 dark matter components: PBH, together with the torsion-induced axions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Post Inflationary eras &amp; cosmic evolution of the stringy RVM: </a:t>
            </a: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C00000"/>
                </a:solidFill>
              </a:rPr>
              <a:t>Spontaneous Lorentz and CPT-Violation by axion backgrounds &amp; </a:t>
            </a:r>
            <a:r>
              <a:rPr lang="en-US" sz="1600" b="1" dirty="0" err="1">
                <a:solidFill>
                  <a:srgbClr val="C00000"/>
                </a:solidFill>
              </a:rPr>
              <a:t>Leptogenesis</a:t>
            </a:r>
            <a:r>
              <a:rPr lang="en-US" sz="1600" b="1" dirty="0">
                <a:solidFill>
                  <a:srgbClr val="C00000"/>
                </a:solidFill>
              </a:rPr>
              <a:t>     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     in radiation era </a:t>
            </a:r>
            <a:r>
              <a:rPr lang="en-US" sz="1600" b="1" dirty="0">
                <a:solidFill>
                  <a:srgbClr val="C00000"/>
                </a:solidFill>
                <a:sym typeface="Wingdings" pitchFamily="2" charset="2"/>
              </a:rPr>
              <a:t> Baryogenesis ;</a:t>
            </a:r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3C26E5"/>
                </a:solidFill>
              </a:rPr>
              <a:t>Modern-era phenomenology: deviations from </a:t>
            </a:r>
            <a:r>
              <a:rPr lang="el-GR" sz="1600" b="1" dirty="0">
                <a:solidFill>
                  <a:srgbClr val="3C26E5"/>
                </a:solidFill>
              </a:rPr>
              <a:t>Λ</a:t>
            </a:r>
            <a:r>
              <a:rPr lang="en-US" sz="1600" b="1" dirty="0">
                <a:solidFill>
                  <a:srgbClr val="3C26E5"/>
                </a:solidFill>
              </a:rPr>
              <a:t>CDM and alleviation of cosmological 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     data tensions</a:t>
            </a:r>
            <a:r>
              <a:rPr lang="en-US" sz="1600" b="1" dirty="0"/>
              <a:t>? </a:t>
            </a:r>
          </a:p>
          <a:p>
            <a:endParaRPr lang="en-US" sz="1600" b="1" dirty="0"/>
          </a:p>
          <a:p>
            <a:r>
              <a:rPr lang="en-US" sz="1600" b="1" dirty="0"/>
              <a:t> 8.  Summary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1832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4125386" cy="369332"/>
          </a:xfrm>
          <a:prstGeom prst="rect">
            <a:avLst/>
          </a:prstGeom>
          <a:solidFill>
            <a:srgbClr val="8FFFEE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Cosmological Evolution of RVM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031480"/>
            <a:ext cx="5537200" cy="1117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Curved Right Arrow 9"/>
          <p:cNvSpPr/>
          <p:nvPr/>
        </p:nvSpPr>
        <p:spPr>
          <a:xfrm>
            <a:off x="546968" y="2276872"/>
            <a:ext cx="928688" cy="1800199"/>
          </a:xfrm>
          <a:prstGeom prst="curvedRightArrow">
            <a:avLst>
              <a:gd name="adj1" fmla="val 25000"/>
              <a:gd name="adj2" fmla="val 53474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20368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Solution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789040"/>
            <a:ext cx="863600" cy="52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509120"/>
            <a:ext cx="1752600" cy="419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4509120"/>
            <a:ext cx="173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Early de Sitter</a:t>
            </a:r>
          </a:p>
          <a:p>
            <a:r>
              <a:rPr lang="en-US" b="1" dirty="0">
                <a:solidFill>
                  <a:srgbClr val="0000FF"/>
                </a:solidFill>
              </a:rPr>
              <a:t>(unstable) 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355976" y="4581128"/>
            <a:ext cx="792088" cy="360040"/>
          </a:xfrm>
          <a:prstGeom prst="rightArrow">
            <a:avLst/>
          </a:prstGeom>
          <a:blipFill rotWithShape="1">
            <a:blip r:embed="rId5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4581128"/>
            <a:ext cx="2514600" cy="419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5301208"/>
            <a:ext cx="1765300" cy="393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5373216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Radiation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355976" y="5301208"/>
            <a:ext cx="792088" cy="360040"/>
          </a:xfrm>
          <a:prstGeom prst="rightArrow">
            <a:avLst/>
          </a:prstGeom>
          <a:blipFill rotWithShape="1">
            <a:blip r:embed="rId8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t="-1" r="45868" b="-11740"/>
          <a:stretch/>
        </p:blipFill>
        <p:spPr>
          <a:xfrm>
            <a:off x="5564350" y="5229200"/>
            <a:ext cx="3547137" cy="4447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2240" y="5661248"/>
            <a:ext cx="918193" cy="2496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528" y="5949280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Late dark-Energy</a:t>
            </a:r>
          </a:p>
          <a:p>
            <a:r>
              <a:rPr lang="en-US" b="1" dirty="0">
                <a:solidFill>
                  <a:srgbClr val="660066"/>
                </a:solidFill>
              </a:rPr>
              <a:t>dominated era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2240" y="6165304"/>
            <a:ext cx="139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r>
              <a:rPr lang="en-US" dirty="0"/>
              <a:t> dominant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32240" y="44624"/>
            <a:ext cx="2280016" cy="89255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err="1"/>
              <a:t>Basilakos</a:t>
            </a:r>
            <a:r>
              <a:rPr lang="en-US" sz="1600" b="1" dirty="0"/>
              <a:t>, Lima,</a:t>
            </a:r>
          </a:p>
          <a:p>
            <a:r>
              <a:rPr lang="en-US" sz="1600" b="1" dirty="0"/>
              <a:t>Sola + Gomez</a:t>
            </a:r>
            <a:r>
              <a:rPr lang="en-US" b="1" dirty="0"/>
              <a:t> </a:t>
            </a:r>
            <a:r>
              <a:rPr lang="en-US" b="1" dirty="0" err="1"/>
              <a:t>Valent</a:t>
            </a:r>
            <a:r>
              <a:rPr lang="en-US" b="1" dirty="0"/>
              <a:t> </a:t>
            </a:r>
          </a:p>
          <a:p>
            <a:r>
              <a:rPr lang="en-US" b="1" dirty="0"/>
              <a:t>+ ...  </a:t>
            </a:r>
            <a:r>
              <a:rPr lang="en-US" b="1" dirty="0">
                <a:solidFill>
                  <a:srgbClr val="FF0000"/>
                </a:solidFill>
              </a:rPr>
              <a:t>(2013 - 2018 )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1397CC-69EC-1343-BA94-96B0DF1D9C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869" y="2239268"/>
            <a:ext cx="5676900" cy="901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8E8F33-2E40-D342-9BF4-7840B53757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6194" y="759147"/>
            <a:ext cx="1498600" cy="4699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7964A0-769F-6740-AAD1-779B8F2E7688}"/>
              </a:ext>
            </a:extLst>
          </p:cNvPr>
          <p:cNvSpPr txBox="1"/>
          <p:nvPr/>
        </p:nvSpPr>
        <p:spPr>
          <a:xfrm>
            <a:off x="2843021" y="836712"/>
            <a:ext cx="234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 =</a:t>
            </a:r>
            <a:r>
              <a:rPr lang="en-US" dirty="0"/>
              <a:t> matter, radiation</a:t>
            </a:r>
            <a:endParaRPr lang="en-US" i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E78EA2-B0CE-C346-BC7E-8BADBD3BC2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3392" y="1332983"/>
            <a:ext cx="3619376" cy="599234"/>
          </a:xfrm>
          <a:prstGeom prst="rect">
            <a:avLst/>
          </a:prstGeom>
        </p:spPr>
      </p:pic>
      <p:pic>
        <p:nvPicPr>
          <p:cNvPr id="36" name="Picture 35" descr="nabla^mu_,_T_mu_.pdf">
            <a:extLst>
              <a:ext uri="{FF2B5EF4-FFF2-40B4-BE49-F238E27FC236}">
                <a16:creationId xmlns:a16="http://schemas.microsoft.com/office/drawing/2014/main" id="{6DF8D580-AFB5-8F42-9A3F-C12643829B5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46"/>
          <a:stretch/>
        </p:blipFill>
        <p:spPr>
          <a:xfrm>
            <a:off x="247781" y="1603383"/>
            <a:ext cx="1584176" cy="321850"/>
          </a:xfrm>
          <a:prstGeom prst="rect">
            <a:avLst/>
          </a:prstGeom>
        </p:spPr>
      </p:pic>
      <p:sp>
        <p:nvSpPr>
          <p:cNvPr id="37" name="Down Arrow 36">
            <a:extLst>
              <a:ext uri="{FF2B5EF4-FFF2-40B4-BE49-F238E27FC236}">
                <a16:creationId xmlns:a16="http://schemas.microsoft.com/office/drawing/2014/main" id="{7E0C75B9-B56A-3A45-9FED-CE5FFE2F696D}"/>
              </a:ext>
            </a:extLst>
          </p:cNvPr>
          <p:cNvSpPr/>
          <p:nvPr/>
        </p:nvSpPr>
        <p:spPr>
          <a:xfrm rot="16200000">
            <a:off x="2117833" y="1482544"/>
            <a:ext cx="504056" cy="492966"/>
          </a:xfrm>
          <a:prstGeom prst="downArrow">
            <a:avLst/>
          </a:prstGeom>
          <a:solidFill>
            <a:srgbClr val="FF0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Curved Left Arrow 37">
            <a:extLst>
              <a:ext uri="{FF2B5EF4-FFF2-40B4-BE49-F238E27FC236}">
                <a16:creationId xmlns:a16="http://schemas.microsoft.com/office/drawing/2014/main" id="{4E50FFB8-0195-2E4E-9856-373A88882652}"/>
              </a:ext>
            </a:extLst>
          </p:cNvPr>
          <p:cNvSpPr/>
          <p:nvPr/>
        </p:nvSpPr>
        <p:spPr>
          <a:xfrm>
            <a:off x="6876256" y="1708792"/>
            <a:ext cx="731520" cy="1216152"/>
          </a:xfrm>
          <a:prstGeom prst="curvedLeftArrow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B6AD4-C0D0-9747-9475-7473F33F86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6216" y="6094961"/>
            <a:ext cx="502391" cy="5023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3768" y="6012863"/>
            <a:ext cx="3744416" cy="51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2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4125386" cy="369332"/>
          </a:xfrm>
          <a:prstGeom prst="rect">
            <a:avLst/>
          </a:prstGeom>
          <a:solidFill>
            <a:srgbClr val="8FFFEE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Cosmological Evolution of RVM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031480"/>
            <a:ext cx="5537200" cy="1117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Curved Right Arrow 9"/>
          <p:cNvSpPr/>
          <p:nvPr/>
        </p:nvSpPr>
        <p:spPr>
          <a:xfrm>
            <a:off x="546968" y="2276872"/>
            <a:ext cx="928688" cy="1800199"/>
          </a:xfrm>
          <a:prstGeom prst="curvedRightArrow">
            <a:avLst>
              <a:gd name="adj1" fmla="val 25000"/>
              <a:gd name="adj2" fmla="val 53474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20368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Solution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789040"/>
            <a:ext cx="863600" cy="52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509120"/>
            <a:ext cx="1752600" cy="419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4509120"/>
            <a:ext cx="173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Early de Sitter</a:t>
            </a:r>
          </a:p>
          <a:p>
            <a:r>
              <a:rPr lang="en-US" b="1" dirty="0">
                <a:solidFill>
                  <a:srgbClr val="0000FF"/>
                </a:solidFill>
              </a:rPr>
              <a:t>(unstable) 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355976" y="4581128"/>
            <a:ext cx="792088" cy="360040"/>
          </a:xfrm>
          <a:prstGeom prst="rightArrow">
            <a:avLst/>
          </a:prstGeom>
          <a:blipFill rotWithShape="1">
            <a:blip r:embed="rId5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4581128"/>
            <a:ext cx="2514600" cy="419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5301208"/>
            <a:ext cx="1765300" cy="393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5373216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Radiation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355976" y="5301208"/>
            <a:ext cx="792088" cy="360040"/>
          </a:xfrm>
          <a:prstGeom prst="rightArrow">
            <a:avLst/>
          </a:prstGeom>
          <a:blipFill rotWithShape="1">
            <a:blip r:embed="rId8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t="-1" r="45868" b="-11740"/>
          <a:stretch/>
        </p:blipFill>
        <p:spPr>
          <a:xfrm>
            <a:off x="5564350" y="5229200"/>
            <a:ext cx="3547137" cy="4447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2240" y="5661248"/>
            <a:ext cx="918193" cy="2496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528" y="5949280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Late dark-Energy</a:t>
            </a:r>
          </a:p>
          <a:p>
            <a:r>
              <a:rPr lang="en-US" b="1" dirty="0">
                <a:solidFill>
                  <a:srgbClr val="660066"/>
                </a:solidFill>
              </a:rPr>
              <a:t>dominated era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2240" y="6165304"/>
            <a:ext cx="139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r>
              <a:rPr lang="en-US" dirty="0"/>
              <a:t> dominant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32240" y="44624"/>
            <a:ext cx="2280016" cy="89255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err="1"/>
              <a:t>Basilakos</a:t>
            </a:r>
            <a:r>
              <a:rPr lang="en-US" sz="1600" b="1" dirty="0"/>
              <a:t>, Lima,</a:t>
            </a:r>
          </a:p>
          <a:p>
            <a:r>
              <a:rPr lang="en-US" sz="1600" b="1" dirty="0"/>
              <a:t>Sola + Gomez</a:t>
            </a:r>
            <a:r>
              <a:rPr lang="en-US" b="1" dirty="0"/>
              <a:t> </a:t>
            </a:r>
            <a:r>
              <a:rPr lang="en-US" b="1" dirty="0" err="1"/>
              <a:t>Valent</a:t>
            </a:r>
            <a:r>
              <a:rPr lang="en-US" b="1" dirty="0"/>
              <a:t> </a:t>
            </a:r>
          </a:p>
          <a:p>
            <a:r>
              <a:rPr lang="en-US" b="1" dirty="0"/>
              <a:t>+ ...  </a:t>
            </a:r>
            <a:r>
              <a:rPr lang="en-US" b="1" dirty="0">
                <a:solidFill>
                  <a:srgbClr val="FF0000"/>
                </a:solidFill>
              </a:rPr>
              <a:t>(2013 - 2018 )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1397CC-69EC-1343-BA94-96B0DF1D9C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869" y="2239268"/>
            <a:ext cx="5676900" cy="901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8E8F33-2E40-D342-9BF4-7840B53757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6194" y="759147"/>
            <a:ext cx="1498600" cy="4699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7964A0-769F-6740-AAD1-779B8F2E7688}"/>
              </a:ext>
            </a:extLst>
          </p:cNvPr>
          <p:cNvSpPr txBox="1"/>
          <p:nvPr/>
        </p:nvSpPr>
        <p:spPr>
          <a:xfrm>
            <a:off x="2843021" y="836712"/>
            <a:ext cx="234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 =</a:t>
            </a:r>
            <a:r>
              <a:rPr lang="en-US" dirty="0"/>
              <a:t> matter, radiation</a:t>
            </a:r>
            <a:endParaRPr lang="en-US" i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E78EA2-B0CE-C346-BC7E-8BADBD3BC2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3392" y="1332983"/>
            <a:ext cx="3619376" cy="599234"/>
          </a:xfrm>
          <a:prstGeom prst="rect">
            <a:avLst/>
          </a:prstGeom>
        </p:spPr>
      </p:pic>
      <p:pic>
        <p:nvPicPr>
          <p:cNvPr id="36" name="Picture 35" descr="nabla^mu_,_T_mu_.pdf">
            <a:extLst>
              <a:ext uri="{FF2B5EF4-FFF2-40B4-BE49-F238E27FC236}">
                <a16:creationId xmlns:a16="http://schemas.microsoft.com/office/drawing/2014/main" id="{6DF8D580-AFB5-8F42-9A3F-C12643829B5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46"/>
          <a:stretch/>
        </p:blipFill>
        <p:spPr>
          <a:xfrm>
            <a:off x="247781" y="1603383"/>
            <a:ext cx="1584176" cy="321850"/>
          </a:xfrm>
          <a:prstGeom prst="rect">
            <a:avLst/>
          </a:prstGeom>
        </p:spPr>
      </p:pic>
      <p:sp>
        <p:nvSpPr>
          <p:cNvPr id="37" name="Down Arrow 36">
            <a:extLst>
              <a:ext uri="{FF2B5EF4-FFF2-40B4-BE49-F238E27FC236}">
                <a16:creationId xmlns:a16="http://schemas.microsoft.com/office/drawing/2014/main" id="{7E0C75B9-B56A-3A45-9FED-CE5FFE2F696D}"/>
              </a:ext>
            </a:extLst>
          </p:cNvPr>
          <p:cNvSpPr/>
          <p:nvPr/>
        </p:nvSpPr>
        <p:spPr>
          <a:xfrm rot="16200000">
            <a:off x="2117833" y="1482544"/>
            <a:ext cx="504056" cy="492966"/>
          </a:xfrm>
          <a:prstGeom prst="downArrow">
            <a:avLst/>
          </a:prstGeom>
          <a:solidFill>
            <a:srgbClr val="FF0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Curved Left Arrow 37">
            <a:extLst>
              <a:ext uri="{FF2B5EF4-FFF2-40B4-BE49-F238E27FC236}">
                <a16:creationId xmlns:a16="http://schemas.microsoft.com/office/drawing/2014/main" id="{4E50FFB8-0195-2E4E-9856-373A88882652}"/>
              </a:ext>
            </a:extLst>
          </p:cNvPr>
          <p:cNvSpPr/>
          <p:nvPr/>
        </p:nvSpPr>
        <p:spPr>
          <a:xfrm>
            <a:off x="6876256" y="1708792"/>
            <a:ext cx="731520" cy="1216152"/>
          </a:xfrm>
          <a:prstGeom prst="curvedLeftArrow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B6AD4-C0D0-9747-9475-7473F33F86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6216" y="6094961"/>
            <a:ext cx="502391" cy="5023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3768" y="6012863"/>
            <a:ext cx="3744416" cy="512481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5C9C71D-56C1-5F44-8AB6-545ED30FCD89}"/>
              </a:ext>
            </a:extLst>
          </p:cNvPr>
          <p:cNvSpPr/>
          <p:nvPr/>
        </p:nvSpPr>
        <p:spPr>
          <a:xfrm>
            <a:off x="63920" y="4340217"/>
            <a:ext cx="2305941" cy="914400"/>
          </a:xfrm>
          <a:prstGeom prst="ellipse">
            <a:avLst/>
          </a:prstGeom>
          <a:noFill/>
          <a:ln w="508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8F33C-3E06-8D47-9DF6-F314BADA4F05}"/>
              </a:ext>
            </a:extLst>
          </p:cNvPr>
          <p:cNvSpPr txBox="1"/>
          <p:nvPr/>
        </p:nvSpPr>
        <p:spPr>
          <a:xfrm>
            <a:off x="129424" y="3482424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without </a:t>
            </a:r>
          </a:p>
          <a:p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fundamental</a:t>
            </a:r>
          </a:p>
          <a:p>
            <a:r>
              <a:rPr lang="en-US" b="1" dirty="0" err="1">
                <a:solidFill>
                  <a:srgbClr val="3C26E5"/>
                </a:solidFill>
                <a:latin typeface="Chalkboard SE" panose="03050602040202020205" pitchFamily="66" charset="77"/>
              </a:rPr>
              <a:t>inflatons</a:t>
            </a:r>
            <a:endParaRPr lang="en-US" b="1" dirty="0">
              <a:solidFill>
                <a:srgbClr val="3C26E5"/>
              </a:solidFill>
              <a:latin typeface="Chalkboard SE" panose="03050602040202020205" pitchFamily="66" charset="7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F88AE76-2F74-8F48-9911-FE575A320F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29791" y="4067779"/>
            <a:ext cx="526479" cy="45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8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4125386" cy="369332"/>
          </a:xfrm>
          <a:prstGeom prst="rect">
            <a:avLst/>
          </a:prstGeom>
          <a:solidFill>
            <a:srgbClr val="8FFFEE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Cosmological Evolution of RVM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031480"/>
            <a:ext cx="5537200" cy="1117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Curved Right Arrow 9"/>
          <p:cNvSpPr/>
          <p:nvPr/>
        </p:nvSpPr>
        <p:spPr>
          <a:xfrm>
            <a:off x="546968" y="2276872"/>
            <a:ext cx="928688" cy="1800199"/>
          </a:xfrm>
          <a:prstGeom prst="curvedRightArrow">
            <a:avLst>
              <a:gd name="adj1" fmla="val 25000"/>
              <a:gd name="adj2" fmla="val 53474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20368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Solution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789040"/>
            <a:ext cx="863600" cy="52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509120"/>
            <a:ext cx="1752600" cy="419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4509120"/>
            <a:ext cx="173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Early de Sitter</a:t>
            </a:r>
          </a:p>
          <a:p>
            <a:r>
              <a:rPr lang="en-US" b="1" dirty="0">
                <a:solidFill>
                  <a:srgbClr val="0000FF"/>
                </a:solidFill>
              </a:rPr>
              <a:t>(unstable) 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355976" y="4581128"/>
            <a:ext cx="792088" cy="360040"/>
          </a:xfrm>
          <a:prstGeom prst="rightArrow">
            <a:avLst/>
          </a:prstGeom>
          <a:blipFill rotWithShape="1">
            <a:blip r:embed="rId5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4581128"/>
            <a:ext cx="2514600" cy="419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5301208"/>
            <a:ext cx="1765300" cy="393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5373216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Radiation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355976" y="5301208"/>
            <a:ext cx="792088" cy="360040"/>
          </a:xfrm>
          <a:prstGeom prst="rightArrow">
            <a:avLst/>
          </a:prstGeom>
          <a:blipFill rotWithShape="1">
            <a:blip r:embed="rId8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t="-1" r="45868" b="-11740"/>
          <a:stretch/>
        </p:blipFill>
        <p:spPr>
          <a:xfrm>
            <a:off x="5564350" y="5229200"/>
            <a:ext cx="3547137" cy="4447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2240" y="5661248"/>
            <a:ext cx="918193" cy="2496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528" y="5949280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Late dark-Energy</a:t>
            </a:r>
          </a:p>
          <a:p>
            <a:r>
              <a:rPr lang="en-US" b="1" dirty="0">
                <a:solidFill>
                  <a:srgbClr val="660066"/>
                </a:solidFill>
              </a:rPr>
              <a:t>dominated era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2240" y="6165304"/>
            <a:ext cx="139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r>
              <a:rPr lang="en-US" dirty="0"/>
              <a:t> dominant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32240" y="44624"/>
            <a:ext cx="2280016" cy="89255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err="1"/>
              <a:t>Basilakos</a:t>
            </a:r>
            <a:r>
              <a:rPr lang="en-US" sz="1600" b="1" dirty="0"/>
              <a:t>, Lima,</a:t>
            </a:r>
          </a:p>
          <a:p>
            <a:r>
              <a:rPr lang="en-US" sz="1600" b="1" dirty="0"/>
              <a:t>Sola + Gomez</a:t>
            </a:r>
            <a:r>
              <a:rPr lang="en-US" b="1" dirty="0"/>
              <a:t> </a:t>
            </a:r>
            <a:r>
              <a:rPr lang="en-US" b="1" dirty="0" err="1"/>
              <a:t>Valent</a:t>
            </a:r>
            <a:r>
              <a:rPr lang="en-US" b="1" dirty="0"/>
              <a:t> </a:t>
            </a:r>
          </a:p>
          <a:p>
            <a:r>
              <a:rPr lang="en-US" b="1" dirty="0"/>
              <a:t>+ ...  </a:t>
            </a:r>
            <a:r>
              <a:rPr lang="en-US" b="1" dirty="0">
                <a:solidFill>
                  <a:srgbClr val="FF0000"/>
                </a:solidFill>
              </a:rPr>
              <a:t>(2013 - 2018 )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1397CC-69EC-1343-BA94-96B0DF1D9C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869" y="2239268"/>
            <a:ext cx="5676900" cy="901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8E8F33-2E40-D342-9BF4-7840B53757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6194" y="759147"/>
            <a:ext cx="1498600" cy="4699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7964A0-769F-6740-AAD1-779B8F2E7688}"/>
              </a:ext>
            </a:extLst>
          </p:cNvPr>
          <p:cNvSpPr txBox="1"/>
          <p:nvPr/>
        </p:nvSpPr>
        <p:spPr>
          <a:xfrm>
            <a:off x="2843021" y="836712"/>
            <a:ext cx="234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 =</a:t>
            </a:r>
            <a:r>
              <a:rPr lang="en-US" dirty="0"/>
              <a:t> matter, radiation</a:t>
            </a:r>
            <a:endParaRPr lang="en-US" i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E78EA2-B0CE-C346-BC7E-8BADBD3BC2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3392" y="1332983"/>
            <a:ext cx="3619376" cy="599234"/>
          </a:xfrm>
          <a:prstGeom prst="rect">
            <a:avLst/>
          </a:prstGeom>
        </p:spPr>
      </p:pic>
      <p:pic>
        <p:nvPicPr>
          <p:cNvPr id="36" name="Picture 35" descr="nabla^mu_,_T_mu_.pdf">
            <a:extLst>
              <a:ext uri="{FF2B5EF4-FFF2-40B4-BE49-F238E27FC236}">
                <a16:creationId xmlns:a16="http://schemas.microsoft.com/office/drawing/2014/main" id="{6DF8D580-AFB5-8F42-9A3F-C12643829B5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46"/>
          <a:stretch/>
        </p:blipFill>
        <p:spPr>
          <a:xfrm>
            <a:off x="247781" y="1603383"/>
            <a:ext cx="1584176" cy="321850"/>
          </a:xfrm>
          <a:prstGeom prst="rect">
            <a:avLst/>
          </a:prstGeom>
        </p:spPr>
      </p:pic>
      <p:sp>
        <p:nvSpPr>
          <p:cNvPr id="37" name="Down Arrow 36">
            <a:extLst>
              <a:ext uri="{FF2B5EF4-FFF2-40B4-BE49-F238E27FC236}">
                <a16:creationId xmlns:a16="http://schemas.microsoft.com/office/drawing/2014/main" id="{7E0C75B9-B56A-3A45-9FED-CE5FFE2F696D}"/>
              </a:ext>
            </a:extLst>
          </p:cNvPr>
          <p:cNvSpPr/>
          <p:nvPr/>
        </p:nvSpPr>
        <p:spPr>
          <a:xfrm rot="16200000">
            <a:off x="2117833" y="1482544"/>
            <a:ext cx="504056" cy="492966"/>
          </a:xfrm>
          <a:prstGeom prst="downArrow">
            <a:avLst/>
          </a:prstGeom>
          <a:solidFill>
            <a:srgbClr val="FF0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Curved Left Arrow 37">
            <a:extLst>
              <a:ext uri="{FF2B5EF4-FFF2-40B4-BE49-F238E27FC236}">
                <a16:creationId xmlns:a16="http://schemas.microsoft.com/office/drawing/2014/main" id="{4E50FFB8-0195-2E4E-9856-373A88882652}"/>
              </a:ext>
            </a:extLst>
          </p:cNvPr>
          <p:cNvSpPr/>
          <p:nvPr/>
        </p:nvSpPr>
        <p:spPr>
          <a:xfrm>
            <a:off x="6876256" y="1708792"/>
            <a:ext cx="731520" cy="1216152"/>
          </a:xfrm>
          <a:prstGeom prst="curvedLeftArrow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B6AD4-C0D0-9747-9475-7473F33F86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6216" y="6094961"/>
            <a:ext cx="502391" cy="5023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3768" y="6012863"/>
            <a:ext cx="3744416" cy="512481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DF811F2-B1E0-D240-9916-A15975343994}"/>
              </a:ext>
            </a:extLst>
          </p:cNvPr>
          <p:cNvSpPr/>
          <p:nvPr/>
        </p:nvSpPr>
        <p:spPr>
          <a:xfrm>
            <a:off x="105819" y="5811903"/>
            <a:ext cx="2305941" cy="914400"/>
          </a:xfrm>
          <a:prstGeom prst="ellipse">
            <a:avLst/>
          </a:prstGeom>
          <a:noFill/>
          <a:ln w="508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19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219" l="2077" r="96736">
                        <a14:foregroundMark x1="9199" y1="7617" x2="0" y2="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47362" y="-951825"/>
            <a:ext cx="5521287" cy="9577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441858"/>
            <a:ext cx="7062158" cy="10753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39573" y="332656"/>
            <a:ext cx="2562176" cy="400110"/>
          </a:xfrm>
          <a:prstGeom prst="rect">
            <a:avLst/>
          </a:prstGeom>
          <a:solidFill>
            <a:srgbClr val="9DFFD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/>
              <a:t>Gómez-Valent, Sola</a:t>
            </a:r>
          </a:p>
        </p:txBody>
      </p:sp>
      <p:pic>
        <p:nvPicPr>
          <p:cNvPr id="21" name="Picture 20" descr="nu_=_mathcal_O_(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15" y="2348880"/>
            <a:ext cx="3670893" cy="20882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16216" y="2967335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i="1" dirty="0"/>
              <a:t>β</a:t>
            </a:r>
            <a:endParaRPr lang="en-US" sz="2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829136" y="1395043"/>
            <a:ext cx="3386575" cy="300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56976" y="260648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CBDE1-8642-F042-9E13-E9FC728C4863}"/>
              </a:ext>
            </a:extLst>
          </p:cNvPr>
          <p:cNvSpPr txBox="1"/>
          <p:nvPr/>
        </p:nvSpPr>
        <p:spPr>
          <a:xfrm>
            <a:off x="6088020" y="47971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784B26-B10F-CC42-B93E-E679CB43E972}"/>
              </a:ext>
            </a:extLst>
          </p:cNvPr>
          <p:cNvSpPr txBox="1"/>
          <p:nvPr/>
        </p:nvSpPr>
        <p:spPr>
          <a:xfrm>
            <a:off x="5989983" y="514789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/>
              <a:t>4</a:t>
            </a:r>
            <a:r>
              <a:rPr lang="en-US" baseline="-25000" dirty="0"/>
              <a:t>Pl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5B2206-F3D5-5945-8A1E-798A4EEBA9B5}"/>
              </a:ext>
            </a:extLst>
          </p:cNvPr>
          <p:cNvSpPr txBox="1"/>
          <p:nvPr/>
        </p:nvSpPr>
        <p:spPr>
          <a:xfrm>
            <a:off x="5022454" y="474092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2A5F1D-5924-3F42-BD05-29496F8DD613}"/>
              </a:ext>
            </a:extLst>
          </p:cNvPr>
          <p:cNvSpPr txBox="1"/>
          <p:nvPr/>
        </p:nvSpPr>
        <p:spPr>
          <a:xfrm>
            <a:off x="6255793" y="488948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9C4C76-9FDF-1549-805D-B45971E5F6A7}"/>
              </a:ext>
            </a:extLst>
          </p:cNvPr>
          <p:cNvSpPr txBox="1"/>
          <p:nvPr/>
        </p:nvSpPr>
        <p:spPr>
          <a:xfrm rot="21387912">
            <a:off x="1450790" y="1703492"/>
            <a:ext cx="21880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halkduster"/>
                <a:cs typeface="Chalkduster"/>
              </a:rPr>
              <a:t>Could </a:t>
            </a:r>
          </a:p>
          <a:p>
            <a:pPr algn="ctr"/>
            <a:r>
              <a:rPr lang="en-US" sz="2400" dirty="0">
                <a:solidFill>
                  <a:srgbClr val="FC0107"/>
                </a:solidFill>
                <a:latin typeface="Chalkduster"/>
                <a:cs typeface="Chalkduster"/>
              </a:rPr>
              <a:t>Alleviate</a:t>
            </a:r>
          </a:p>
          <a:p>
            <a:pPr algn="ctr"/>
            <a:r>
              <a:rPr lang="en-US" sz="2400" dirty="0">
                <a:latin typeface="Chalkduster"/>
                <a:cs typeface="Chalkduster"/>
              </a:rPr>
              <a:t>Tensions in</a:t>
            </a:r>
          </a:p>
          <a:p>
            <a:pPr algn="ctr"/>
            <a:r>
              <a:rPr lang="en-US" sz="2400" dirty="0">
                <a:latin typeface="Chalkduster"/>
                <a:cs typeface="Chalkduster"/>
              </a:rPr>
              <a:t>Data, e.g.</a:t>
            </a:r>
          </a:p>
          <a:p>
            <a:pPr algn="ctr"/>
            <a:r>
              <a:rPr lang="en-US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H</a:t>
            </a:r>
            <a:r>
              <a:rPr lang="en-US" sz="2400" b="1" baseline="-25000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0</a:t>
            </a:r>
            <a:r>
              <a:rPr lang="en-US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 , </a:t>
            </a:r>
            <a:r>
              <a:rPr lang="el-GR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σ</a:t>
            </a:r>
            <a:r>
              <a:rPr lang="el-GR" sz="2400" b="1" baseline="-25000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8</a:t>
            </a:r>
          </a:p>
          <a:p>
            <a:pPr algn="ctr"/>
            <a:r>
              <a:rPr lang="en-GB" sz="2400" b="1" dirty="0">
                <a:solidFill>
                  <a:srgbClr val="262EE2"/>
                </a:solidFill>
                <a:latin typeface="Chalkduster" panose="03050602040202020205" pitchFamily="66" charset="77"/>
                <a:cs typeface="Chalkduster"/>
              </a:rPr>
              <a:t>tensions</a:t>
            </a:r>
            <a:endParaRPr lang="en-US" sz="2400" b="1" dirty="0">
              <a:solidFill>
                <a:srgbClr val="262EE2"/>
              </a:solidFill>
              <a:latin typeface="Chalkduster" panose="03050602040202020205" pitchFamily="66" charset="77"/>
              <a:cs typeface="Chalkduster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E97A29-DF9A-3546-9CBD-1F35AB211C00}"/>
              </a:ext>
            </a:extLst>
          </p:cNvPr>
          <p:cNvSpPr txBox="1"/>
          <p:nvPr/>
        </p:nvSpPr>
        <p:spPr>
          <a:xfrm>
            <a:off x="5478304" y="242088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&lt;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70B4F-D806-D646-8BAA-C43BACFCBB16}"/>
              </a:ext>
            </a:extLst>
          </p:cNvPr>
          <p:cNvSpPr txBox="1"/>
          <p:nvPr/>
        </p:nvSpPr>
        <p:spPr>
          <a:xfrm>
            <a:off x="6126216" y="2605012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0747B-D566-A544-9D7E-44392491D7A1}"/>
              </a:ext>
            </a:extLst>
          </p:cNvPr>
          <p:cNvSpPr txBox="1"/>
          <p:nvPr/>
        </p:nvSpPr>
        <p:spPr>
          <a:xfrm>
            <a:off x="4359102" y="503076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3933056"/>
            <a:ext cx="1296144" cy="8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21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219" l="2077" r="96736">
                        <a14:foregroundMark x1="9199" y1="7617" x2="0" y2="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47362" y="-951825"/>
            <a:ext cx="5521287" cy="9577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441858"/>
            <a:ext cx="7062158" cy="10753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39573" y="332656"/>
            <a:ext cx="2562176" cy="400110"/>
          </a:xfrm>
          <a:prstGeom prst="rect">
            <a:avLst/>
          </a:prstGeom>
          <a:solidFill>
            <a:srgbClr val="9DFFD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/>
              <a:t>Gómez-Valent, Sola</a:t>
            </a:r>
          </a:p>
        </p:txBody>
      </p:sp>
      <p:pic>
        <p:nvPicPr>
          <p:cNvPr id="21" name="Picture 20" descr="nu_=_mathcal_O_(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15" y="2348880"/>
            <a:ext cx="3670893" cy="20882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16216" y="2967335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i="1" dirty="0"/>
              <a:t>β</a:t>
            </a:r>
            <a:endParaRPr lang="en-US" sz="2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829136" y="1395043"/>
            <a:ext cx="3386575" cy="300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56976" y="260648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CBDE1-8642-F042-9E13-E9FC728C4863}"/>
              </a:ext>
            </a:extLst>
          </p:cNvPr>
          <p:cNvSpPr txBox="1"/>
          <p:nvPr/>
        </p:nvSpPr>
        <p:spPr>
          <a:xfrm>
            <a:off x="6088020" y="47971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784B26-B10F-CC42-B93E-E679CB43E972}"/>
              </a:ext>
            </a:extLst>
          </p:cNvPr>
          <p:cNvSpPr txBox="1"/>
          <p:nvPr/>
        </p:nvSpPr>
        <p:spPr>
          <a:xfrm>
            <a:off x="5989983" y="514789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/>
              <a:t>4</a:t>
            </a:r>
            <a:r>
              <a:rPr lang="en-US" baseline="-25000" dirty="0"/>
              <a:t>Pl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5B2206-F3D5-5945-8A1E-798A4EEBA9B5}"/>
              </a:ext>
            </a:extLst>
          </p:cNvPr>
          <p:cNvSpPr txBox="1"/>
          <p:nvPr/>
        </p:nvSpPr>
        <p:spPr>
          <a:xfrm>
            <a:off x="5022454" y="474092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2A5F1D-5924-3F42-BD05-29496F8DD613}"/>
              </a:ext>
            </a:extLst>
          </p:cNvPr>
          <p:cNvSpPr txBox="1"/>
          <p:nvPr/>
        </p:nvSpPr>
        <p:spPr>
          <a:xfrm>
            <a:off x="6255793" y="488948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9C4C76-9FDF-1549-805D-B45971E5F6A7}"/>
              </a:ext>
            </a:extLst>
          </p:cNvPr>
          <p:cNvSpPr txBox="1"/>
          <p:nvPr/>
        </p:nvSpPr>
        <p:spPr>
          <a:xfrm rot="21387912">
            <a:off x="1450790" y="1703492"/>
            <a:ext cx="21880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halkduster"/>
                <a:cs typeface="Chalkduster"/>
              </a:rPr>
              <a:t>Could </a:t>
            </a:r>
          </a:p>
          <a:p>
            <a:pPr algn="ctr"/>
            <a:r>
              <a:rPr lang="en-US" sz="2400" dirty="0">
                <a:solidFill>
                  <a:srgbClr val="FC0107"/>
                </a:solidFill>
                <a:latin typeface="Chalkduster"/>
                <a:cs typeface="Chalkduster"/>
              </a:rPr>
              <a:t>Alleviate</a:t>
            </a:r>
          </a:p>
          <a:p>
            <a:pPr algn="ctr"/>
            <a:r>
              <a:rPr lang="en-US" sz="2400" dirty="0">
                <a:latin typeface="Chalkduster"/>
                <a:cs typeface="Chalkduster"/>
              </a:rPr>
              <a:t>Tensions in</a:t>
            </a:r>
          </a:p>
          <a:p>
            <a:pPr algn="ctr"/>
            <a:r>
              <a:rPr lang="en-US" sz="2400" dirty="0">
                <a:latin typeface="Chalkduster"/>
                <a:cs typeface="Chalkduster"/>
              </a:rPr>
              <a:t>Data, e.g.</a:t>
            </a:r>
          </a:p>
          <a:p>
            <a:pPr algn="ctr"/>
            <a:r>
              <a:rPr lang="en-US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H</a:t>
            </a:r>
            <a:r>
              <a:rPr lang="en-US" sz="2400" b="1" baseline="-25000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0</a:t>
            </a:r>
            <a:r>
              <a:rPr lang="en-US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 , </a:t>
            </a:r>
            <a:r>
              <a:rPr lang="el-GR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σ</a:t>
            </a:r>
            <a:r>
              <a:rPr lang="el-GR" sz="2400" b="1" baseline="-25000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8</a:t>
            </a:r>
          </a:p>
          <a:p>
            <a:pPr algn="ctr"/>
            <a:r>
              <a:rPr lang="en-GB" sz="2400" b="1" dirty="0">
                <a:solidFill>
                  <a:srgbClr val="262EE2"/>
                </a:solidFill>
                <a:latin typeface="Chalkduster" panose="03050602040202020205" pitchFamily="66" charset="77"/>
                <a:cs typeface="Chalkduster"/>
              </a:rPr>
              <a:t>tensions</a:t>
            </a:r>
            <a:endParaRPr lang="en-US" sz="2400" b="1" dirty="0">
              <a:solidFill>
                <a:srgbClr val="262EE2"/>
              </a:solidFill>
              <a:latin typeface="Chalkduster" panose="03050602040202020205" pitchFamily="66" charset="77"/>
              <a:cs typeface="Chalkduster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E97A29-DF9A-3546-9CBD-1F35AB211C00}"/>
              </a:ext>
            </a:extLst>
          </p:cNvPr>
          <p:cNvSpPr txBox="1"/>
          <p:nvPr/>
        </p:nvSpPr>
        <p:spPr>
          <a:xfrm>
            <a:off x="5478304" y="242088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&lt;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70B4F-D806-D646-8BAA-C43BACFCBB16}"/>
              </a:ext>
            </a:extLst>
          </p:cNvPr>
          <p:cNvSpPr txBox="1"/>
          <p:nvPr/>
        </p:nvSpPr>
        <p:spPr>
          <a:xfrm>
            <a:off x="6126216" y="2605012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0747B-D566-A544-9D7E-44392491D7A1}"/>
              </a:ext>
            </a:extLst>
          </p:cNvPr>
          <p:cNvSpPr txBox="1"/>
          <p:nvPr/>
        </p:nvSpPr>
        <p:spPr>
          <a:xfrm>
            <a:off x="4359102" y="503076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3933056"/>
            <a:ext cx="1296144" cy="8986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5E3CA5-B81F-8EC2-119E-9B9A07833121}"/>
              </a:ext>
            </a:extLst>
          </p:cNvPr>
          <p:cNvSpPr txBox="1"/>
          <p:nvPr/>
        </p:nvSpPr>
        <p:spPr>
          <a:xfrm>
            <a:off x="6084168" y="537321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Not dominant today</a:t>
            </a:r>
          </a:p>
        </p:txBody>
      </p:sp>
    </p:spTree>
    <p:extLst>
      <p:ext uri="{BB962C8B-B14F-4D97-AF65-F5344CB8AC3E}">
        <p14:creationId xmlns:p14="http://schemas.microsoft.com/office/powerpoint/2010/main" val="658089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219" l="2077" r="96736">
                        <a14:foregroundMark x1="9199" y1="7617" x2="0" y2="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47362" y="-951825"/>
            <a:ext cx="5521287" cy="9577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441858"/>
            <a:ext cx="7062158" cy="10753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39573" y="332656"/>
            <a:ext cx="2562176" cy="400110"/>
          </a:xfrm>
          <a:prstGeom prst="rect">
            <a:avLst/>
          </a:prstGeom>
          <a:solidFill>
            <a:srgbClr val="9DFFD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/>
              <a:t>Gómez-Valent, Sola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861048"/>
            <a:ext cx="1296144" cy="898694"/>
          </a:xfrm>
          <a:prstGeom prst="rect">
            <a:avLst/>
          </a:prstGeom>
        </p:spPr>
      </p:pic>
      <p:pic>
        <p:nvPicPr>
          <p:cNvPr id="21" name="Picture 20" descr="nu_=_mathcal_O_(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15" y="2348880"/>
            <a:ext cx="3670893" cy="20882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16216" y="2967335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i="1" dirty="0"/>
              <a:t>β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002525" y="5529426"/>
            <a:ext cx="2123691" cy="707886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halkduster"/>
                <a:cs typeface="Chalkduster"/>
              </a:rPr>
              <a:t>Running RVM </a:t>
            </a:r>
          </a:p>
          <a:p>
            <a:pPr algn="ctr"/>
            <a:r>
              <a:rPr lang="en-US" sz="2000" dirty="0">
                <a:latin typeface="Chalkduster"/>
                <a:cs typeface="Chalkduster"/>
              </a:rPr>
              <a:t>Dark Energy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829136" y="1395043"/>
            <a:ext cx="3386575" cy="300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56976" y="260648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CBDE1-8642-F042-9E13-E9FC728C4863}"/>
              </a:ext>
            </a:extLst>
          </p:cNvPr>
          <p:cNvSpPr txBox="1"/>
          <p:nvPr/>
        </p:nvSpPr>
        <p:spPr>
          <a:xfrm>
            <a:off x="6088020" y="47971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784B26-B10F-CC42-B93E-E679CB43E972}"/>
              </a:ext>
            </a:extLst>
          </p:cNvPr>
          <p:cNvSpPr txBox="1"/>
          <p:nvPr/>
        </p:nvSpPr>
        <p:spPr>
          <a:xfrm>
            <a:off x="5989983" y="514789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/>
              <a:t>4</a:t>
            </a:r>
            <a:r>
              <a:rPr lang="en-US" baseline="-25000" dirty="0"/>
              <a:t>Pl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23CA29-EC5A-6C4C-9E6C-342458E71471}"/>
              </a:ext>
            </a:extLst>
          </p:cNvPr>
          <p:cNvSpPr txBox="1"/>
          <p:nvPr/>
        </p:nvSpPr>
        <p:spPr>
          <a:xfrm>
            <a:off x="6084168" y="537321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Not dominant today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5B2206-F3D5-5945-8A1E-798A4EEBA9B5}"/>
              </a:ext>
            </a:extLst>
          </p:cNvPr>
          <p:cNvSpPr txBox="1"/>
          <p:nvPr/>
        </p:nvSpPr>
        <p:spPr>
          <a:xfrm>
            <a:off x="5022454" y="474092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2A5F1D-5924-3F42-BD05-29496F8DD613}"/>
              </a:ext>
            </a:extLst>
          </p:cNvPr>
          <p:cNvSpPr txBox="1"/>
          <p:nvPr/>
        </p:nvSpPr>
        <p:spPr>
          <a:xfrm>
            <a:off x="6255793" y="488948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9C4C76-9FDF-1549-805D-B45971E5F6A7}"/>
              </a:ext>
            </a:extLst>
          </p:cNvPr>
          <p:cNvSpPr txBox="1"/>
          <p:nvPr/>
        </p:nvSpPr>
        <p:spPr>
          <a:xfrm rot="21387912">
            <a:off x="1450790" y="1703492"/>
            <a:ext cx="21880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halkduster"/>
                <a:cs typeface="Chalkduster"/>
              </a:rPr>
              <a:t>Could </a:t>
            </a:r>
          </a:p>
          <a:p>
            <a:pPr algn="ctr"/>
            <a:r>
              <a:rPr lang="en-US" sz="2400" dirty="0">
                <a:solidFill>
                  <a:srgbClr val="FC0107"/>
                </a:solidFill>
                <a:latin typeface="Chalkduster"/>
                <a:cs typeface="Chalkduster"/>
              </a:rPr>
              <a:t>Alleviate</a:t>
            </a:r>
          </a:p>
          <a:p>
            <a:pPr algn="ctr"/>
            <a:r>
              <a:rPr lang="en-US" sz="2400" dirty="0">
                <a:latin typeface="Chalkduster"/>
                <a:cs typeface="Chalkduster"/>
              </a:rPr>
              <a:t>Tensions in</a:t>
            </a:r>
          </a:p>
          <a:p>
            <a:pPr algn="ctr"/>
            <a:r>
              <a:rPr lang="en-US" sz="2400" dirty="0">
                <a:latin typeface="Chalkduster"/>
                <a:cs typeface="Chalkduster"/>
              </a:rPr>
              <a:t>Data, e.g.</a:t>
            </a:r>
          </a:p>
          <a:p>
            <a:pPr algn="ctr"/>
            <a:r>
              <a:rPr lang="en-US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H</a:t>
            </a:r>
            <a:r>
              <a:rPr lang="en-US" sz="2400" b="1" baseline="-25000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0</a:t>
            </a:r>
            <a:r>
              <a:rPr lang="en-US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 , </a:t>
            </a:r>
            <a:r>
              <a:rPr lang="el-GR" sz="2400" b="1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σ</a:t>
            </a:r>
            <a:r>
              <a:rPr lang="el-GR" sz="2400" b="1" baseline="-25000" dirty="0">
                <a:solidFill>
                  <a:srgbClr val="262EE2"/>
                </a:solidFill>
                <a:latin typeface="Chalkboard SE" panose="03050602040202020205" pitchFamily="66" charset="77"/>
                <a:cs typeface="Chalkduster"/>
              </a:rPr>
              <a:t>8</a:t>
            </a:r>
          </a:p>
          <a:p>
            <a:pPr algn="ctr"/>
            <a:r>
              <a:rPr lang="en-GB" sz="2400" b="1" dirty="0">
                <a:solidFill>
                  <a:srgbClr val="262EE2"/>
                </a:solidFill>
                <a:latin typeface="Chalkduster" panose="03050602040202020205" pitchFamily="66" charset="77"/>
                <a:cs typeface="Chalkduster"/>
              </a:rPr>
              <a:t>tensions</a:t>
            </a:r>
            <a:endParaRPr lang="en-US" sz="2400" b="1" dirty="0">
              <a:solidFill>
                <a:srgbClr val="262EE2"/>
              </a:solidFill>
              <a:latin typeface="Chalkduster" panose="03050602040202020205" pitchFamily="66" charset="77"/>
              <a:cs typeface="Chalkduster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E97A29-DF9A-3546-9CBD-1F35AB211C00}"/>
              </a:ext>
            </a:extLst>
          </p:cNvPr>
          <p:cNvSpPr txBox="1"/>
          <p:nvPr/>
        </p:nvSpPr>
        <p:spPr>
          <a:xfrm>
            <a:off x="5478304" y="242088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&lt;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70B4F-D806-D646-8BAA-C43BACFCBB16}"/>
              </a:ext>
            </a:extLst>
          </p:cNvPr>
          <p:cNvSpPr txBox="1"/>
          <p:nvPr/>
        </p:nvSpPr>
        <p:spPr>
          <a:xfrm>
            <a:off x="6126216" y="2605012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0747B-D566-A544-9D7E-44392491D7A1}"/>
              </a:ext>
            </a:extLst>
          </p:cNvPr>
          <p:cNvSpPr txBox="1"/>
          <p:nvPr/>
        </p:nvSpPr>
        <p:spPr>
          <a:xfrm>
            <a:off x="4359102" y="503076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16971D-3445-B451-4F1A-56FC7A986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933056"/>
            <a:ext cx="1296144" cy="8986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748128" y="3687353"/>
            <a:ext cx="5740758" cy="24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75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18E99-649E-B740-B738-C68FF4D87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28800"/>
            <a:ext cx="8999237" cy="4824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1C079D-43B7-A34B-8366-85ABA10286B8}"/>
              </a:ext>
            </a:extLst>
          </p:cNvPr>
          <p:cNvSpPr txBox="1"/>
          <p:nvPr/>
        </p:nvSpPr>
        <p:spPr>
          <a:xfrm>
            <a:off x="5427816" y="44624"/>
            <a:ext cx="3608680" cy="923330"/>
          </a:xfrm>
          <a:prstGeom prst="rect">
            <a:avLst/>
          </a:prstGeom>
          <a:solidFill>
            <a:srgbClr val="9DFFD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Solà</a:t>
            </a:r>
            <a:r>
              <a:rPr lang="en-US" b="1" dirty="0"/>
              <a:t>, Gómez-Valent,</a:t>
            </a:r>
          </a:p>
          <a:p>
            <a:r>
              <a:rPr lang="en-US" b="1" dirty="0"/>
              <a:t>De Cruz Perez, Moreno-Pulido, </a:t>
            </a:r>
          </a:p>
          <a:p>
            <a:r>
              <a:rPr lang="en-US" b="1" dirty="0">
                <a:solidFill>
                  <a:srgbClr val="FF0000"/>
                </a:solidFill>
              </a:rPr>
              <a:t>(Planck 2018 data)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3F522-3D57-5046-A6F4-4486F33D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4598">
            <a:off x="164118" y="156164"/>
            <a:ext cx="1363599" cy="102269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A8E8F-59E6-3440-B90C-AF252D592F6A}"/>
              </a:ext>
            </a:extLst>
          </p:cNvPr>
          <p:cNvSpPr txBox="1"/>
          <p:nvPr/>
        </p:nvSpPr>
        <p:spPr>
          <a:xfrm>
            <a:off x="864053" y="1023119"/>
            <a:ext cx="7319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halkboard SE" panose="03050602040202020205" pitchFamily="66" charset="77"/>
              </a:rPr>
              <a:t>Alleviation of the H</a:t>
            </a:r>
            <a:r>
              <a:rPr lang="en-US" sz="2400" b="1" baseline="-25000" dirty="0">
                <a:latin typeface="Chalkboard SE" panose="03050602040202020205" pitchFamily="66" charset="77"/>
              </a:rPr>
              <a:t>0 </a:t>
            </a:r>
            <a:r>
              <a:rPr lang="en-US" sz="2400" b="1" dirty="0">
                <a:latin typeface="Chalkboard SE" panose="03050602040202020205" pitchFamily="66" charset="77"/>
              </a:rPr>
              <a:t>, </a:t>
            </a:r>
            <a:r>
              <a:rPr lang="el-GR" sz="2400" b="1" dirty="0"/>
              <a:t>σ</a:t>
            </a:r>
            <a:r>
              <a:rPr lang="el-GR" sz="2400" b="1" baseline="-25000" dirty="0"/>
              <a:t>8 </a:t>
            </a:r>
            <a:r>
              <a:rPr lang="el-GR" sz="2400" b="1" dirty="0"/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tension by RVM model </a:t>
            </a:r>
            <a:endParaRPr lang="en-US" sz="2400" b="1" dirty="0">
              <a:latin typeface="Chalkboard SE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DAEC0-A29E-FC4A-AEF3-8EC292315539}"/>
              </a:ext>
            </a:extLst>
          </p:cNvPr>
          <p:cNvSpPr txBox="1"/>
          <p:nvPr/>
        </p:nvSpPr>
        <p:spPr>
          <a:xfrm rot="20774117">
            <a:off x="434587" y="380969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Session</a:t>
            </a:r>
          </a:p>
          <a:p>
            <a:pPr algn="ctr"/>
            <a:r>
              <a:rPr lang="en-US" sz="1400" dirty="0"/>
              <a:t>talks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B08CC-D12A-8D46-B049-CDE2F00E5E84}"/>
              </a:ext>
            </a:extLst>
          </p:cNvPr>
          <p:cNvSpPr txBox="1"/>
          <p:nvPr/>
        </p:nvSpPr>
        <p:spPr>
          <a:xfrm>
            <a:off x="7982492" y="2636912"/>
            <a:ext cx="117900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F278C-73CC-FC4F-A0AF-3F86B025C668}"/>
              </a:ext>
            </a:extLst>
          </p:cNvPr>
          <p:cNvSpPr txBox="1"/>
          <p:nvPr/>
        </p:nvSpPr>
        <p:spPr>
          <a:xfrm>
            <a:off x="7982492" y="2811112"/>
            <a:ext cx="117900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53DC6-D244-5742-B0B4-D61C7982122A}"/>
              </a:ext>
            </a:extLst>
          </p:cNvPr>
          <p:cNvSpPr txBox="1"/>
          <p:nvPr/>
        </p:nvSpPr>
        <p:spPr>
          <a:xfrm flipH="1">
            <a:off x="8028384" y="3038776"/>
            <a:ext cx="117899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5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B57848-44D5-EA4A-AA74-F49FE0455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7021186" y="2782625"/>
            <a:ext cx="2138637" cy="759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918E99-649E-B740-B738-C68FF4D87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628800"/>
            <a:ext cx="8999237" cy="4824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A8E8F-59E6-3440-B90C-AF252D592F6A}"/>
              </a:ext>
            </a:extLst>
          </p:cNvPr>
          <p:cNvSpPr txBox="1"/>
          <p:nvPr/>
        </p:nvSpPr>
        <p:spPr>
          <a:xfrm>
            <a:off x="864053" y="1023119"/>
            <a:ext cx="730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halkboard SE" panose="03050602040202020205" pitchFamily="66" charset="77"/>
              </a:rPr>
              <a:t>Alleviation of the H</a:t>
            </a:r>
            <a:r>
              <a:rPr lang="en-US" sz="2400" b="1" baseline="-25000" dirty="0">
                <a:latin typeface="Chalkboard SE" panose="03050602040202020205" pitchFamily="66" charset="77"/>
              </a:rPr>
              <a:t>0 </a:t>
            </a:r>
            <a:r>
              <a:rPr lang="en-US" sz="2400" b="1" dirty="0">
                <a:latin typeface="Chalkboard SE" panose="03050602040202020205" pitchFamily="66" charset="77"/>
              </a:rPr>
              <a:t>, </a:t>
            </a:r>
            <a:r>
              <a:rPr lang="el-GR" sz="2400" b="1" dirty="0"/>
              <a:t>σ</a:t>
            </a:r>
            <a:r>
              <a:rPr lang="el-GR" sz="2400" b="1" baseline="-25000" dirty="0"/>
              <a:t>8 </a:t>
            </a:r>
            <a:r>
              <a:rPr lang="el-GR" sz="2400" b="1" dirty="0"/>
              <a:t> </a:t>
            </a:r>
            <a:r>
              <a:rPr lang="en-GB" sz="2400" b="1" dirty="0">
                <a:latin typeface="Chalkboard SE" panose="03050602040202020205" pitchFamily="66" charset="77"/>
              </a:rPr>
              <a:t>tension by RVM model </a:t>
            </a:r>
            <a:endParaRPr lang="en-US" sz="2400" b="1" dirty="0">
              <a:latin typeface="Chalkboard SE" panose="03050602040202020205" pitchFamily="66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C079D-43B7-A34B-8366-85ABA10286B8}"/>
              </a:ext>
            </a:extLst>
          </p:cNvPr>
          <p:cNvSpPr txBox="1"/>
          <p:nvPr/>
        </p:nvSpPr>
        <p:spPr>
          <a:xfrm>
            <a:off x="5427816" y="44624"/>
            <a:ext cx="3608680" cy="923330"/>
          </a:xfrm>
          <a:prstGeom prst="rect">
            <a:avLst/>
          </a:prstGeom>
          <a:solidFill>
            <a:srgbClr val="9DFFD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Solà</a:t>
            </a:r>
            <a:r>
              <a:rPr lang="en-US" b="1" dirty="0"/>
              <a:t>, Gómez-Valent,</a:t>
            </a:r>
          </a:p>
          <a:p>
            <a:r>
              <a:rPr lang="en-US" b="1" dirty="0"/>
              <a:t>De Cruz Perez, Moreno-Pulido, </a:t>
            </a:r>
          </a:p>
          <a:p>
            <a:r>
              <a:rPr lang="en-US" b="1" dirty="0">
                <a:solidFill>
                  <a:srgbClr val="FF0000"/>
                </a:solidFill>
              </a:rPr>
              <a:t>(Planck 2018 data)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20D56-D993-2B44-A557-70E4321E8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4598">
            <a:off x="164118" y="156164"/>
            <a:ext cx="1363599" cy="1022699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564BD9-4A5C-C649-B6C0-0CB59D5D6564}"/>
              </a:ext>
            </a:extLst>
          </p:cNvPr>
          <p:cNvSpPr txBox="1"/>
          <p:nvPr/>
        </p:nvSpPr>
        <p:spPr>
          <a:xfrm rot="20774117">
            <a:off x="434587" y="380969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Session</a:t>
            </a:r>
          </a:p>
          <a:p>
            <a:pPr algn="ctr"/>
            <a:r>
              <a:rPr lang="en-US" sz="1400" dirty="0"/>
              <a:t>talks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9EE7A-B1C2-6F4F-BBFD-92EED8BC3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-455873" y="3539138"/>
            <a:ext cx="8835296" cy="2370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E5320-07CB-414B-9CBE-3D9D4C56F709}"/>
              </a:ext>
            </a:extLst>
          </p:cNvPr>
          <p:cNvSpPr txBox="1"/>
          <p:nvPr/>
        </p:nvSpPr>
        <p:spPr>
          <a:xfrm>
            <a:off x="7982492" y="2636912"/>
            <a:ext cx="117900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AD5BC-6982-AB4C-8205-FD96A6497D39}"/>
              </a:ext>
            </a:extLst>
          </p:cNvPr>
          <p:cNvSpPr txBox="1"/>
          <p:nvPr/>
        </p:nvSpPr>
        <p:spPr>
          <a:xfrm>
            <a:off x="8028384" y="3023652"/>
            <a:ext cx="117900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36223-749B-604B-B693-E69463692CCA}"/>
              </a:ext>
            </a:extLst>
          </p:cNvPr>
          <p:cNvSpPr txBox="1"/>
          <p:nvPr/>
        </p:nvSpPr>
        <p:spPr>
          <a:xfrm>
            <a:off x="7982492" y="2822752"/>
            <a:ext cx="117900" cy="17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BB0640-C7BA-1D4D-BEEF-493D94BEA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6927609" y="2753607"/>
            <a:ext cx="2138637" cy="759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4BBAD-2BC0-B546-AA8F-729252D67D1E}"/>
              </a:ext>
            </a:extLst>
          </p:cNvPr>
          <p:cNvSpPr txBox="1"/>
          <p:nvPr/>
        </p:nvSpPr>
        <p:spPr>
          <a:xfrm>
            <a:off x="6995679" y="3337247"/>
            <a:ext cx="2071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Mild </a:t>
            </a:r>
            <a:r>
              <a:rPr lang="en-US" sz="1400" b="1" dirty="0" err="1">
                <a:solidFill>
                  <a:srgbClr val="FF0000"/>
                </a:solidFill>
              </a:rPr>
              <a:t>ln</a:t>
            </a:r>
            <a:r>
              <a:rPr lang="en-US" sz="1400" b="1" i="1" dirty="0" err="1">
                <a:solidFill>
                  <a:srgbClr val="FF0000"/>
                </a:solidFill>
              </a:rPr>
              <a:t>H</a:t>
            </a:r>
            <a:r>
              <a:rPr lang="en-US" sz="1400" b="1" i="1" dirty="0">
                <a:solidFill>
                  <a:srgbClr val="FF0000"/>
                </a:solidFill>
              </a:rPr>
              <a:t> dependences</a:t>
            </a:r>
          </a:p>
        </p:txBody>
      </p:sp>
    </p:spTree>
    <p:extLst>
      <p:ext uri="{BB962C8B-B14F-4D97-AF65-F5344CB8AC3E}">
        <p14:creationId xmlns:p14="http://schemas.microsoft.com/office/powerpoint/2010/main" val="31113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5B3BB89-8902-F149-AC89-17098BA62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018" y="2332858"/>
            <a:ext cx="1087054" cy="2869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88A472-6AF3-0546-8CE2-9B5D30801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2C91C3-0899-7B41-A363-E04AF41968A4}"/>
              </a:ext>
            </a:extLst>
          </p:cNvPr>
          <p:cNvSpPr txBox="1"/>
          <p:nvPr/>
        </p:nvSpPr>
        <p:spPr>
          <a:xfrm>
            <a:off x="26998" y="4361460"/>
            <a:ext cx="8661345" cy="677108"/>
          </a:xfrm>
          <a:prstGeom prst="rect">
            <a:avLst/>
          </a:prstGeom>
          <a:solidFill>
            <a:srgbClr val="FFE7A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Renormalization-Group-like</a:t>
            </a:r>
            <a:r>
              <a:rPr lang="en-US" sz="2000" dirty="0"/>
              <a:t> </a:t>
            </a:r>
            <a:r>
              <a:rPr lang="en-US" dirty="0"/>
              <a:t>equation for the evolution of  </a:t>
            </a:r>
            <a:r>
              <a:rPr lang="en-US" b="1" dirty="0">
                <a:solidFill>
                  <a:srgbClr val="0000FF"/>
                </a:solidFill>
              </a:rPr>
              <a:t>vacuum  energy density</a:t>
            </a:r>
          </a:p>
          <a:p>
            <a:r>
              <a:rPr lang="en-US" dirty="0"/>
              <a:t>                                             </a:t>
            </a:r>
            <a:r>
              <a:rPr lang="en-US" b="1" dirty="0">
                <a:solidFill>
                  <a:srgbClr val="0000FF"/>
                </a:solidFill>
              </a:rPr>
              <a:t>Hubble parameter H</a:t>
            </a:r>
            <a:r>
              <a:rPr lang="el-GR" b="1" dirty="0">
                <a:solidFill>
                  <a:srgbClr val="0000FF"/>
                </a:solidFill>
              </a:rPr>
              <a:t>(</a:t>
            </a:r>
            <a:r>
              <a:rPr lang="en-GB" b="1" dirty="0">
                <a:solidFill>
                  <a:srgbClr val="0000FF"/>
                </a:solidFill>
              </a:rPr>
              <a:t>t</a:t>
            </a:r>
            <a:r>
              <a:rPr lang="el-GR" b="1" dirty="0">
                <a:solidFill>
                  <a:srgbClr val="0000FF"/>
                </a:solidFill>
              </a:rPr>
              <a:t>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 RG scale </a:t>
            </a:r>
            <a:r>
              <a:rPr lang="el-GR" b="1" i="1" dirty="0">
                <a:solidFill>
                  <a:srgbClr val="0000FF"/>
                </a:solidFill>
                <a:sym typeface="Wingdings"/>
              </a:rPr>
              <a:t>μ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67228-81C2-E54D-A5FD-7F572FF76C1E}"/>
              </a:ext>
            </a:extLst>
          </p:cNvPr>
          <p:cNvSpPr txBox="1"/>
          <p:nvPr/>
        </p:nvSpPr>
        <p:spPr>
          <a:xfrm>
            <a:off x="99006" y="2777284"/>
            <a:ext cx="884108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Vacuum energy density assumed de Sitter like but with time-dependent Cosmological</a:t>
            </a:r>
          </a:p>
          <a:p>
            <a:r>
              <a:rPr lang="en-US" dirty="0"/>
              <a:t>parameter </a:t>
            </a:r>
            <a:r>
              <a:rPr lang="el-GR" dirty="0"/>
              <a:t>Λ(</a:t>
            </a:r>
            <a:r>
              <a:rPr lang="en-GB" dirty="0"/>
              <a:t>t) : 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32B970-9BFB-E047-84B2-B4A71FDD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286" y="3281340"/>
            <a:ext cx="2374900" cy="381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3B6791-C658-B243-B3E6-2494CC25C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598" y="3268888"/>
            <a:ext cx="2336800" cy="444500"/>
          </a:xfrm>
          <a:prstGeom prst="rect">
            <a:avLst/>
          </a:prstGeom>
        </p:spPr>
      </p:pic>
      <p:pic>
        <p:nvPicPr>
          <p:cNvPr id="26" name="Picture 25" descr="p(t)_rm_RVM_=_-_.pdf">
            <a:extLst>
              <a:ext uri="{FF2B5EF4-FFF2-40B4-BE49-F238E27FC236}">
                <a16:creationId xmlns:a16="http://schemas.microsoft.com/office/drawing/2014/main" id="{2E67951A-DD6B-BA4A-A508-15DB5585AB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22" y="3785396"/>
            <a:ext cx="2575599" cy="3962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DC62D6-5039-BF4D-8222-98FEF1C69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110" y="5153548"/>
            <a:ext cx="7205870" cy="11369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6EA358-B4F5-AD44-B28D-178865BAA7D3}"/>
              </a:ext>
            </a:extLst>
          </p:cNvPr>
          <p:cNvSpPr txBox="1"/>
          <p:nvPr/>
        </p:nvSpPr>
        <p:spPr>
          <a:xfrm>
            <a:off x="5139566" y="6089652"/>
            <a:ext cx="2365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general covariance </a:t>
            </a:r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  <a:sym typeface="Wingdings"/>
              </a:rPr>
              <a:t>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even powers </a:t>
            </a:r>
            <a:r>
              <a:rPr lang="en-US" sz="2000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of </a:t>
            </a:r>
            <a:r>
              <a:rPr lang="en-US" sz="2000" i="1" dirty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3722AD-12BD-E941-AE2C-F56AC27B1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5830" y="6089652"/>
            <a:ext cx="775729" cy="6727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A94A0F-2821-5F45-AB0B-786C299A97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4880" y="1105932"/>
            <a:ext cx="6197600" cy="50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D7293C-00AE-7B47-A37A-4729D027EC65}"/>
              </a:ext>
            </a:extLst>
          </p:cNvPr>
          <p:cNvSpPr txBox="1"/>
          <p:nvPr/>
        </p:nvSpPr>
        <p:spPr>
          <a:xfrm>
            <a:off x="6595998" y="188640"/>
            <a:ext cx="17940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Shapiro + </a:t>
            </a:r>
            <a:r>
              <a:rPr lang="en-US" b="1" dirty="0" err="1"/>
              <a:t>Solà</a:t>
            </a:r>
            <a:endParaRPr lang="en-US" b="1" dirty="0"/>
          </a:p>
          <a:p>
            <a:r>
              <a:rPr lang="en-US" b="1" dirty="0" err="1"/>
              <a:t>Solà</a:t>
            </a:r>
            <a:r>
              <a:rPr lang="en-US" b="1" dirty="0"/>
              <a:t>, ...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B58131-6B3C-6241-8664-8A162F17FE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9648" y="1553784"/>
            <a:ext cx="1924816" cy="4812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8407B8-A06D-2341-B41A-B5774003B168}"/>
              </a:ext>
            </a:extLst>
          </p:cNvPr>
          <p:cNvSpPr txBox="1"/>
          <p:nvPr/>
        </p:nvSpPr>
        <p:spPr>
          <a:xfrm>
            <a:off x="2843808" y="1063769"/>
            <a:ext cx="52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RVM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672EA-F6E0-EC47-BC09-A9AF439A7CF7}"/>
              </a:ext>
            </a:extLst>
          </p:cNvPr>
          <p:cNvSpPr txBox="1"/>
          <p:nvPr/>
        </p:nvSpPr>
        <p:spPr>
          <a:xfrm>
            <a:off x="2756368" y="146077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Λ</a:t>
            </a:r>
            <a:endParaRPr lang="en-US" sz="14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92FB4D-BB28-6942-AAD5-CD1AF19815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6249" y="2085301"/>
            <a:ext cx="3285286" cy="695627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ADAB24B-EA0F-3347-BF68-4465DBF6F43B}"/>
              </a:ext>
            </a:extLst>
          </p:cNvPr>
          <p:cNvSpPr/>
          <p:nvPr/>
        </p:nvSpPr>
        <p:spPr>
          <a:xfrm>
            <a:off x="2427286" y="857217"/>
            <a:ext cx="6512801" cy="1159913"/>
          </a:xfrm>
          <a:prstGeom prst="roundRect">
            <a:avLst/>
          </a:prstGeom>
          <a:noFill/>
          <a:ln w="508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4A564-EC14-2343-B651-8D21664DA310}"/>
              </a:ext>
            </a:extLst>
          </p:cNvPr>
          <p:cNvSpPr txBox="1"/>
          <p:nvPr/>
        </p:nvSpPr>
        <p:spPr>
          <a:xfrm rot="19749784">
            <a:off x="2512138" y="1610529"/>
            <a:ext cx="4587794" cy="3416320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This talk:</a:t>
            </a:r>
          </a:p>
          <a:p>
            <a:r>
              <a:rPr lang="en-US" sz="3600" dirty="0"/>
              <a:t>We shall obtain </a:t>
            </a:r>
          </a:p>
          <a:p>
            <a:r>
              <a:rPr lang="en-US" sz="3600" dirty="0"/>
              <a:t>an (type II) </a:t>
            </a:r>
            <a:r>
              <a:rPr lang="en-US" sz="3600" b="1" dirty="0">
                <a:solidFill>
                  <a:srgbClr val="C00000"/>
                </a:solidFill>
              </a:rPr>
              <a:t>RVM </a:t>
            </a:r>
            <a:r>
              <a:rPr lang="en-US" sz="3600" dirty="0"/>
              <a:t>from</a:t>
            </a:r>
          </a:p>
          <a:p>
            <a:r>
              <a:rPr lang="en-US" sz="3600" b="1" dirty="0" err="1">
                <a:solidFill>
                  <a:srgbClr val="3C26E5"/>
                </a:solidFill>
              </a:rPr>
              <a:t>Grav</a:t>
            </a:r>
            <a:r>
              <a:rPr lang="en-US" sz="3600" b="1" dirty="0">
                <a:solidFill>
                  <a:srgbClr val="3C26E5"/>
                </a:solidFill>
              </a:rPr>
              <a:t>. Anomalies</a:t>
            </a:r>
          </a:p>
          <a:p>
            <a:r>
              <a:rPr lang="en-US" sz="3600" dirty="0"/>
              <a:t>in string-inspired</a:t>
            </a:r>
          </a:p>
          <a:p>
            <a:r>
              <a:rPr lang="en-US" sz="3600" dirty="0"/>
              <a:t>Cosmology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74988C-D83E-2F49-A9BA-6DAEB195DC5B}"/>
              </a:ext>
            </a:extLst>
          </p:cNvPr>
          <p:cNvSpPr txBox="1"/>
          <p:nvPr/>
        </p:nvSpPr>
        <p:spPr>
          <a:xfrm>
            <a:off x="6666873" y="3365569"/>
            <a:ext cx="1524776" cy="646331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NEM, </a:t>
            </a:r>
            <a:r>
              <a:rPr lang="en-US" b="1" dirty="0" err="1"/>
              <a:t>Solà</a:t>
            </a:r>
            <a:endParaRPr lang="en-US" b="1" dirty="0"/>
          </a:p>
          <a:p>
            <a:pPr algn="ctr"/>
            <a:r>
              <a:rPr lang="en-US" b="1" dirty="0"/>
              <a:t>+ </a:t>
            </a:r>
            <a:r>
              <a:rPr lang="en-US" b="1" dirty="0" err="1"/>
              <a:t>Basilakos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036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245" y="1628800"/>
            <a:ext cx="8749510" cy="4154984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String-Inspired Gravitational </a:t>
            </a:r>
          </a:p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Theory with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Torsion 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&amp;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Anomalies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 </a:t>
            </a:r>
          </a:p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axions and torsion</a:t>
            </a:r>
          </a:p>
          <a:p>
            <a:pPr algn="ctr"/>
            <a:endParaRPr lang="en-US" sz="4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19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23C32-1664-AE44-AB53-3A321BE8FCCD}"/>
              </a:ext>
            </a:extLst>
          </p:cNvPr>
          <p:cNvSpPr txBox="1"/>
          <p:nvPr/>
        </p:nvSpPr>
        <p:spPr>
          <a:xfrm>
            <a:off x="289225" y="728112"/>
            <a:ext cx="8565549" cy="5755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/>
              <a:t>Motivation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Running Vacuum Model (RVM)  of Cosmology &amp; inflation without external </a:t>
            </a:r>
            <a:r>
              <a:rPr lang="en-US" sz="1600" b="1" dirty="0" err="1"/>
              <a:t>inflatons</a:t>
            </a:r>
            <a:endParaRPr lang="en-US" sz="1600" b="1" dirty="0"/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String-Inspired Gravitational Theory with Torsion &amp; </a:t>
            </a:r>
            <a:r>
              <a:rPr lang="en-US" sz="1600" b="1" dirty="0" err="1"/>
              <a:t>Grav</a:t>
            </a:r>
            <a:r>
              <a:rPr lang="en-US" sz="1600" b="1" dirty="0"/>
              <a:t>. Anomalies,  axions and torsion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Primordial Gravitational Waves (GW) induced Condensates of Anomalies,            </a:t>
            </a:r>
            <a:r>
              <a:rPr lang="en-US" sz="1600" b="1" dirty="0">
                <a:solidFill>
                  <a:srgbClr val="FF0000"/>
                </a:solidFill>
              </a:rPr>
              <a:t>the role of supersymmetry 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Spontaneous Lorentz and CPT-Violation by axion backgrounds &amp; RVM inflation 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Enhanced cosmic perturbations &amp; densities of primordial black holes (PBH) &amp; GW     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 dark matter components: PBH, together with the torsion-induced axions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Post Inflationary eras &amp; cosmic evolution of the stringy RVM: </a:t>
            </a: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C00000"/>
                </a:solidFill>
              </a:rPr>
              <a:t>Spontaneous Lorentz and CPT-Violation by axion backgrounds &amp; </a:t>
            </a:r>
            <a:r>
              <a:rPr lang="en-US" sz="1600" b="1" dirty="0" err="1">
                <a:solidFill>
                  <a:srgbClr val="C00000"/>
                </a:solidFill>
              </a:rPr>
              <a:t>Leptogenesis</a:t>
            </a:r>
            <a:r>
              <a:rPr lang="en-US" sz="1600" b="1" dirty="0">
                <a:solidFill>
                  <a:srgbClr val="C00000"/>
                </a:solidFill>
              </a:rPr>
              <a:t>     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     in radiation era </a:t>
            </a:r>
            <a:r>
              <a:rPr lang="en-US" sz="1600" b="1" dirty="0">
                <a:solidFill>
                  <a:srgbClr val="C00000"/>
                </a:solidFill>
                <a:sym typeface="Wingdings" pitchFamily="2" charset="2"/>
              </a:rPr>
              <a:t> Baryogenesis ;</a:t>
            </a:r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3C26E5"/>
                </a:solidFill>
              </a:rPr>
              <a:t>Modern-era phenomenology: deviations from </a:t>
            </a:r>
            <a:r>
              <a:rPr lang="el-GR" sz="1600" b="1" dirty="0">
                <a:solidFill>
                  <a:srgbClr val="3C26E5"/>
                </a:solidFill>
              </a:rPr>
              <a:t>Λ</a:t>
            </a:r>
            <a:r>
              <a:rPr lang="en-US" sz="1600" b="1" dirty="0">
                <a:solidFill>
                  <a:srgbClr val="3C26E5"/>
                </a:solidFill>
              </a:rPr>
              <a:t>CDM and alleviation of cosmological 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     data tensions</a:t>
            </a:r>
            <a:r>
              <a:rPr lang="en-US" sz="1600" b="1" dirty="0"/>
              <a:t>? </a:t>
            </a:r>
          </a:p>
          <a:p>
            <a:endParaRPr lang="en-US" sz="1600" b="1" dirty="0"/>
          </a:p>
          <a:p>
            <a:r>
              <a:rPr lang="en-US" sz="1600" b="1" dirty="0"/>
              <a:t> 8.  Summary</a:t>
            </a:r>
          </a:p>
          <a:p>
            <a:endParaRPr lang="en-US" sz="1600" b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B6F4817-F3CD-7E48-8D1D-246015C60DAE}"/>
              </a:ext>
            </a:extLst>
          </p:cNvPr>
          <p:cNvSpPr/>
          <p:nvPr/>
        </p:nvSpPr>
        <p:spPr>
          <a:xfrm>
            <a:off x="107504" y="614490"/>
            <a:ext cx="8747270" cy="3678606"/>
          </a:xfrm>
          <a:prstGeom prst="roundRect">
            <a:avLst/>
          </a:prstGeom>
          <a:noFill/>
          <a:ln w="149225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A5A74-EBEF-9344-9181-9C06E15B8110}"/>
              </a:ext>
            </a:extLst>
          </p:cNvPr>
          <p:cNvSpPr txBox="1"/>
          <p:nvPr/>
        </p:nvSpPr>
        <p:spPr>
          <a:xfrm>
            <a:off x="6804248" y="214380"/>
            <a:ext cx="1499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6B"/>
                </a:solidFill>
                <a:latin typeface="Chalkduster" panose="03050602040202020205" pitchFamily="66" charset="77"/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143996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2006517" y="924721"/>
            <a:ext cx="2808626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2542167" y="1527137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37827">
            <a:off x="2498537" y="616958"/>
            <a:ext cx="1043608" cy="664114"/>
          </a:xfrm>
          <a:prstGeom prst="rect">
            <a:avLst/>
          </a:prstGeom>
        </p:spPr>
      </p:pic>
      <p:pic>
        <p:nvPicPr>
          <p:cNvPr id="1026" name="Picture 2" descr="What is torsion? And what's torsional stress? - Quora">
            <a:extLst>
              <a:ext uri="{FF2B5EF4-FFF2-40B4-BE49-F238E27FC236}">
                <a16:creationId xmlns:a16="http://schemas.microsoft.com/office/drawing/2014/main" id="{14FBD3D8-5695-F978-011E-01D0E719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5009"/>
            <a:ext cx="36195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63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3727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C25F6A-F808-0D14-5140-F0635BBBACED}"/>
              </a:ext>
            </a:extLst>
          </p:cNvPr>
          <p:cNvSpPr/>
          <p:nvPr/>
        </p:nvSpPr>
        <p:spPr>
          <a:xfrm>
            <a:off x="5148064" y="2060848"/>
            <a:ext cx="3902549" cy="1131261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07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D5FFC5-99F1-E8A7-D534-B2318376B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668" y="3217911"/>
            <a:ext cx="4966067" cy="3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90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29000"/>
            <a:ext cx="8251137" cy="7805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998693"/>
            <a:ext cx="81303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4-DIM </a:t>
            </a:r>
          </a:p>
          <a:p>
            <a:r>
              <a:rPr lang="en-US" dirty="0"/>
              <a:t>action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211796"/>
            <a:ext cx="12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κ</a:t>
            </a:r>
            <a:r>
              <a:rPr lang="el-GR" b="1" baseline="30000" dirty="0">
                <a:solidFill>
                  <a:srgbClr val="0000FF"/>
                </a:solidFill>
              </a:rPr>
              <a:t>2</a:t>
            </a:r>
            <a:r>
              <a:rPr lang="el-GR" b="1" dirty="0">
                <a:solidFill>
                  <a:srgbClr val="0000FF"/>
                </a:solidFill>
              </a:rPr>
              <a:t> = 8π</a:t>
            </a:r>
            <a:r>
              <a:rPr lang="en-GB" b="1" dirty="0">
                <a:solidFill>
                  <a:srgbClr val="0000FF"/>
                </a:solidFill>
              </a:rPr>
              <a:t> G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6C5F25-1D1C-D349-B186-6342EE84D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668" y="3217911"/>
            <a:ext cx="4966067" cy="3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32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29000"/>
            <a:ext cx="8251137" cy="7805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998693"/>
            <a:ext cx="81303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4-DIM </a:t>
            </a:r>
          </a:p>
          <a:p>
            <a:r>
              <a:rPr lang="en-US" dirty="0"/>
              <a:t>action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211796"/>
            <a:ext cx="12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κ</a:t>
            </a:r>
            <a:r>
              <a:rPr lang="el-GR" b="1" baseline="30000" dirty="0">
                <a:solidFill>
                  <a:srgbClr val="0000FF"/>
                </a:solidFill>
              </a:rPr>
              <a:t>2</a:t>
            </a:r>
            <a:r>
              <a:rPr lang="el-GR" b="1" dirty="0">
                <a:solidFill>
                  <a:srgbClr val="0000FF"/>
                </a:solidFill>
              </a:rPr>
              <a:t> = 8π</a:t>
            </a:r>
            <a:r>
              <a:rPr lang="en-GB" b="1" dirty="0">
                <a:solidFill>
                  <a:srgbClr val="0000FF"/>
                </a:solidFill>
              </a:rPr>
              <a:t> 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5576" y="4581128"/>
            <a:ext cx="791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String Anomaly Cancellation requires modification in definition of </a:t>
            </a:r>
            <a:r>
              <a:rPr lang="en-US" b="1" i="1" dirty="0">
                <a:solidFill>
                  <a:srgbClr val="660066"/>
                </a:solidFill>
              </a:rPr>
              <a:t>H</a:t>
            </a:r>
            <a:r>
              <a:rPr lang="el-GR" b="1" i="1" baseline="-25000" dirty="0">
                <a:solidFill>
                  <a:srgbClr val="660066"/>
                </a:solidFill>
              </a:rPr>
              <a:t>μνρ</a:t>
            </a:r>
            <a:endParaRPr lang="en-US" b="1" i="1" dirty="0">
              <a:solidFill>
                <a:srgbClr val="660066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67" y="5310500"/>
            <a:ext cx="1944216" cy="5448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198" t="-1158" r="55961" b="42931"/>
          <a:stretch/>
        </p:blipFill>
        <p:spPr>
          <a:xfrm>
            <a:off x="4088583" y="5166484"/>
            <a:ext cx="3614456" cy="849264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9" name="Right Arrow 28"/>
          <p:cNvSpPr/>
          <p:nvPr/>
        </p:nvSpPr>
        <p:spPr>
          <a:xfrm>
            <a:off x="2864447" y="5382508"/>
            <a:ext cx="978408" cy="360040"/>
          </a:xfrm>
          <a:prstGeom prst="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t="60006"/>
          <a:stretch/>
        </p:blipFill>
        <p:spPr>
          <a:xfrm>
            <a:off x="200151" y="6093296"/>
            <a:ext cx="8244408" cy="5833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232599" y="5454516"/>
            <a:ext cx="432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/>
              <a:t>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03887" y="4221088"/>
            <a:ext cx="1916585" cy="369332"/>
          </a:xfrm>
          <a:prstGeom prst="rect">
            <a:avLst/>
          </a:prstGeom>
          <a:solidFill>
            <a:srgbClr val="DFFFD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Green, Schwarz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6C5F25-1D1C-D349-B186-6342EE84D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668" y="3217911"/>
            <a:ext cx="4966067" cy="3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16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29000"/>
            <a:ext cx="8251137" cy="7805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998693"/>
            <a:ext cx="81303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4-DIM </a:t>
            </a:r>
          </a:p>
          <a:p>
            <a:r>
              <a:rPr lang="en-US" dirty="0"/>
              <a:t>action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211796"/>
            <a:ext cx="12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κ</a:t>
            </a:r>
            <a:r>
              <a:rPr lang="el-GR" b="1" baseline="30000" dirty="0">
                <a:solidFill>
                  <a:srgbClr val="0000FF"/>
                </a:solidFill>
              </a:rPr>
              <a:t>2</a:t>
            </a:r>
            <a:r>
              <a:rPr lang="el-GR" b="1" dirty="0">
                <a:solidFill>
                  <a:srgbClr val="0000FF"/>
                </a:solidFill>
              </a:rPr>
              <a:t> = 8π</a:t>
            </a:r>
            <a:r>
              <a:rPr lang="en-GB" b="1" dirty="0">
                <a:solidFill>
                  <a:srgbClr val="0000FF"/>
                </a:solidFill>
              </a:rPr>
              <a:t> 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5576" y="4581128"/>
            <a:ext cx="791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String Anomaly Cancellation requires modification in definition of </a:t>
            </a:r>
            <a:r>
              <a:rPr lang="en-US" b="1" i="1" dirty="0">
                <a:solidFill>
                  <a:srgbClr val="660066"/>
                </a:solidFill>
              </a:rPr>
              <a:t>H</a:t>
            </a:r>
            <a:r>
              <a:rPr lang="el-GR" b="1" i="1" baseline="-25000" dirty="0">
                <a:solidFill>
                  <a:srgbClr val="660066"/>
                </a:solidFill>
              </a:rPr>
              <a:t>μνρ</a:t>
            </a:r>
            <a:endParaRPr lang="en-US" b="1" i="1" dirty="0">
              <a:solidFill>
                <a:srgbClr val="660066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67" y="5310500"/>
            <a:ext cx="1944216" cy="5448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198" t="-1158" r="55961" b="42931"/>
          <a:stretch/>
        </p:blipFill>
        <p:spPr>
          <a:xfrm>
            <a:off x="4088583" y="5166484"/>
            <a:ext cx="3614456" cy="849264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9" name="Right Arrow 28"/>
          <p:cNvSpPr/>
          <p:nvPr/>
        </p:nvSpPr>
        <p:spPr>
          <a:xfrm>
            <a:off x="2864447" y="5382508"/>
            <a:ext cx="978408" cy="360040"/>
          </a:xfrm>
          <a:prstGeom prst="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t="60006"/>
          <a:stretch/>
        </p:blipFill>
        <p:spPr>
          <a:xfrm>
            <a:off x="200151" y="6093296"/>
            <a:ext cx="8244408" cy="5833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232599" y="5454516"/>
            <a:ext cx="432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/>
              <a:t>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03887" y="4221088"/>
            <a:ext cx="1916585" cy="369332"/>
          </a:xfrm>
          <a:prstGeom prst="rect">
            <a:avLst/>
          </a:prstGeom>
          <a:solidFill>
            <a:srgbClr val="DFFFD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Green, Schwarz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6C5F25-1D1C-D349-B186-6342EE84D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668" y="3217911"/>
            <a:ext cx="4966067" cy="30803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147B58E-C9D7-B782-707E-DED926DCE823}"/>
              </a:ext>
            </a:extLst>
          </p:cNvPr>
          <p:cNvSpPr/>
          <p:nvPr/>
        </p:nvSpPr>
        <p:spPr>
          <a:xfrm>
            <a:off x="5340717" y="5028008"/>
            <a:ext cx="2669287" cy="1137296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4579F4-E731-7BDA-46E0-F93F242F04C2}"/>
              </a:ext>
            </a:extLst>
          </p:cNvPr>
          <p:cNvSpPr/>
          <p:nvPr/>
        </p:nvSpPr>
        <p:spPr>
          <a:xfrm>
            <a:off x="1523852" y="4197781"/>
            <a:ext cx="2564731" cy="1137296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7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429000"/>
            <a:ext cx="8251137" cy="78051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588224" y="3356992"/>
            <a:ext cx="1584176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31840" y="3378696"/>
            <a:ext cx="864096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51920" y="4221088"/>
            <a:ext cx="864096" cy="216024"/>
          </a:xfrm>
          <a:prstGeom prst="straightConnector1">
            <a:avLst/>
          </a:prstGeom>
          <a:ln w="50800">
            <a:solidFill>
              <a:srgbClr val="FF00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84168" y="4293096"/>
            <a:ext cx="1368152" cy="216024"/>
          </a:xfrm>
          <a:prstGeom prst="straightConnector1">
            <a:avLst/>
          </a:prstGeom>
          <a:ln w="50800">
            <a:solidFill>
              <a:srgbClr val="FF00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5517232"/>
            <a:ext cx="4214721" cy="1085826"/>
          </a:xfrm>
          <a:prstGeom prst="rect">
            <a:avLst/>
          </a:prstGeom>
          <a:ln w="50800">
            <a:solidFill>
              <a:srgbClr val="FC0107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87877" y="6254273"/>
            <a:ext cx="1354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Contorsion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overline_R_(_ov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965200" cy="508000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745112" y="4798893"/>
            <a:ext cx="1467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generalised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curvature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5589240"/>
            <a:ext cx="792088" cy="6591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512" y="2998693"/>
            <a:ext cx="81303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4-DIM </a:t>
            </a:r>
          </a:p>
          <a:p>
            <a:r>
              <a:rPr lang="en-US" dirty="0"/>
              <a:t>action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4869160"/>
            <a:ext cx="1504513" cy="646331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l-GR" b="1" dirty="0"/>
              <a:t>Φ </a:t>
            </a:r>
            <a:r>
              <a:rPr lang="el-GR" dirty="0"/>
              <a:t>= </a:t>
            </a:r>
            <a:r>
              <a:rPr lang="en-GB" dirty="0"/>
              <a:t>constant</a:t>
            </a:r>
          </a:p>
          <a:p>
            <a:r>
              <a:rPr lang="en-GB" dirty="0"/>
              <a:t>throughout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39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429000"/>
            <a:ext cx="8251137" cy="78051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588224" y="3356992"/>
            <a:ext cx="1584176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31840" y="3378696"/>
            <a:ext cx="864096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51920" y="4221088"/>
            <a:ext cx="864096" cy="216024"/>
          </a:xfrm>
          <a:prstGeom prst="straightConnector1">
            <a:avLst/>
          </a:prstGeom>
          <a:ln w="50800">
            <a:solidFill>
              <a:srgbClr val="FF00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84168" y="4293096"/>
            <a:ext cx="1368152" cy="216024"/>
          </a:xfrm>
          <a:prstGeom prst="straightConnector1">
            <a:avLst/>
          </a:prstGeom>
          <a:ln w="50800">
            <a:solidFill>
              <a:srgbClr val="FF00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5517232"/>
            <a:ext cx="4214721" cy="1085826"/>
          </a:xfrm>
          <a:prstGeom prst="rect">
            <a:avLst/>
          </a:prstGeom>
          <a:ln w="50800">
            <a:solidFill>
              <a:srgbClr val="FC0107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87877" y="6254273"/>
            <a:ext cx="1354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Contorsion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overline_R_(_ov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965200" cy="508000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745112" y="4798893"/>
            <a:ext cx="1467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generalised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curvature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5589240"/>
            <a:ext cx="792088" cy="6591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512" y="2998693"/>
            <a:ext cx="81303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4-DIM </a:t>
            </a:r>
          </a:p>
          <a:p>
            <a:r>
              <a:rPr lang="en-US" dirty="0"/>
              <a:t>action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4869160"/>
            <a:ext cx="1504513" cy="646331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l-GR" b="1" dirty="0"/>
              <a:t>Φ </a:t>
            </a:r>
            <a:r>
              <a:rPr lang="el-GR" dirty="0"/>
              <a:t>= </a:t>
            </a:r>
            <a:r>
              <a:rPr lang="en-GB" dirty="0"/>
              <a:t>constant</a:t>
            </a:r>
          </a:p>
          <a:p>
            <a:r>
              <a:rPr lang="en-GB" dirty="0"/>
              <a:t>throughout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175E47-FDC9-60FA-AFA0-E0FE7F6AEB9F}"/>
              </a:ext>
            </a:extLst>
          </p:cNvPr>
          <p:cNvSpPr/>
          <p:nvPr/>
        </p:nvSpPr>
        <p:spPr>
          <a:xfrm>
            <a:off x="5825232" y="5455353"/>
            <a:ext cx="1317378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2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429000"/>
            <a:ext cx="8251137" cy="78051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588224" y="3356992"/>
            <a:ext cx="1584176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31840" y="3378696"/>
            <a:ext cx="864096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51920" y="4221088"/>
            <a:ext cx="864096" cy="216024"/>
          </a:xfrm>
          <a:prstGeom prst="straightConnector1">
            <a:avLst/>
          </a:prstGeom>
          <a:ln w="50800">
            <a:solidFill>
              <a:srgbClr val="FF00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84168" y="4293096"/>
            <a:ext cx="1368152" cy="216024"/>
          </a:xfrm>
          <a:prstGeom prst="straightConnector1">
            <a:avLst/>
          </a:prstGeom>
          <a:ln w="50800">
            <a:solidFill>
              <a:srgbClr val="FF00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5517232"/>
            <a:ext cx="4214721" cy="1085826"/>
          </a:xfrm>
          <a:prstGeom prst="rect">
            <a:avLst/>
          </a:prstGeom>
          <a:ln w="50800">
            <a:solidFill>
              <a:srgbClr val="FC0107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87877" y="6254273"/>
            <a:ext cx="1354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Contorsion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overline_R_(_ov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965200" cy="508000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745112" y="4798893"/>
            <a:ext cx="1467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generalised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curvature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5589240"/>
            <a:ext cx="792088" cy="6591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512" y="2998693"/>
            <a:ext cx="81303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4-DIM </a:t>
            </a:r>
          </a:p>
          <a:p>
            <a:r>
              <a:rPr lang="en-US" dirty="0"/>
              <a:t>action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4869160"/>
            <a:ext cx="1504513" cy="646331"/>
          </a:xfrm>
          <a:prstGeom prst="rect">
            <a:avLst/>
          </a:prstGeom>
          <a:solidFill>
            <a:srgbClr val="EFFFA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l-GR" b="1" dirty="0"/>
              <a:t>Φ </a:t>
            </a:r>
            <a:r>
              <a:rPr lang="el-GR" dirty="0"/>
              <a:t>= </a:t>
            </a:r>
            <a:r>
              <a:rPr lang="en-GB" dirty="0"/>
              <a:t>constant</a:t>
            </a:r>
          </a:p>
          <a:p>
            <a:r>
              <a:rPr lang="en-GB" dirty="0"/>
              <a:t>throughout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175E47-FDC9-60FA-AFA0-E0FE7F6AEB9F}"/>
              </a:ext>
            </a:extLst>
          </p:cNvPr>
          <p:cNvSpPr/>
          <p:nvPr/>
        </p:nvSpPr>
        <p:spPr>
          <a:xfrm>
            <a:off x="5825232" y="5455353"/>
            <a:ext cx="1317378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DCA50-B344-3D4F-C130-BBBDD9CEE1E9}"/>
              </a:ext>
            </a:extLst>
          </p:cNvPr>
          <p:cNvSpPr txBox="1"/>
          <p:nvPr/>
        </p:nvSpPr>
        <p:spPr>
          <a:xfrm rot="20164813">
            <a:off x="1059031" y="3360364"/>
            <a:ext cx="6890027" cy="120032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Bradley Hand" pitchFamily="2" charset="77"/>
              </a:rPr>
              <a:t>No</a:t>
            </a:r>
            <a:r>
              <a:rPr lang="en-US" sz="2400" dirty="0">
                <a:solidFill>
                  <a:srgbClr val="3C26E5"/>
                </a:solidFill>
                <a:latin typeface="Bradley Hand" pitchFamily="2" charset="77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Bradley Hand" pitchFamily="2" charset="77"/>
              </a:rPr>
              <a:t>tree-level</a:t>
            </a:r>
            <a:r>
              <a:rPr lang="en-US" sz="2400" dirty="0">
                <a:solidFill>
                  <a:srgbClr val="3C26E5"/>
                </a:solidFill>
                <a:latin typeface="Bradley Hand" pitchFamily="2" charset="77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Bradley Hand" pitchFamily="2" charset="77"/>
              </a:rPr>
              <a:t>Cosmological Constant </a:t>
            </a:r>
          </a:p>
          <a:p>
            <a:pPr algn="ctr"/>
            <a:r>
              <a:rPr lang="en-US" sz="2400" dirty="0">
                <a:solidFill>
                  <a:srgbClr val="3C26E5"/>
                </a:solidFill>
                <a:latin typeface="Bradley Hand" pitchFamily="2" charset="77"/>
              </a:rPr>
              <a:t>(otherwise scattering matrix would not be defined </a:t>
            </a:r>
          </a:p>
          <a:p>
            <a:pPr algn="ctr"/>
            <a:r>
              <a:rPr lang="en-US" sz="2400" dirty="0">
                <a:solidFill>
                  <a:srgbClr val="3C26E5"/>
                </a:solidFill>
                <a:latin typeface="Bradley Hand" pitchFamily="2" charset="77"/>
              </a:rPr>
              <a:t>in perturbative strings)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824D3E-0D72-A6D3-7E4F-6787CBD8A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392" y="2769851"/>
            <a:ext cx="792088" cy="6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23C32-1664-AE44-AB53-3A321BE8FCCD}"/>
              </a:ext>
            </a:extLst>
          </p:cNvPr>
          <p:cNvSpPr txBox="1"/>
          <p:nvPr/>
        </p:nvSpPr>
        <p:spPr>
          <a:xfrm>
            <a:off x="289225" y="728112"/>
            <a:ext cx="8565549" cy="5755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/>
              <a:t>Motivation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Running Vacuum Model (RVM)  of Cosmology &amp; inflation without external </a:t>
            </a:r>
            <a:r>
              <a:rPr lang="en-US" sz="1600" b="1" dirty="0" err="1"/>
              <a:t>inflatons</a:t>
            </a:r>
            <a:endParaRPr lang="en-US" sz="1600" b="1" dirty="0"/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String-Inspired Gravitational Theory with Torsion &amp; </a:t>
            </a:r>
            <a:r>
              <a:rPr lang="en-US" sz="1600" b="1" dirty="0" err="1"/>
              <a:t>Grav</a:t>
            </a:r>
            <a:r>
              <a:rPr lang="en-US" sz="1600" b="1" dirty="0"/>
              <a:t>. Anomalies,  axions and torsion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Primordial Gravitational Waves (GW) induced Condensates of Anomalies,             </a:t>
            </a:r>
            <a:r>
              <a:rPr lang="en-US" sz="1600" b="1" dirty="0">
                <a:solidFill>
                  <a:srgbClr val="FF0000"/>
                </a:solidFill>
              </a:rPr>
              <a:t>the role of supersymmetry 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Spontaneous Lorentz and CPT-Violation by axion backgrounds &amp; RVM inflation 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Enhanced cosmic perturbations &amp; densities of primordial black holes (PBH) &amp; GW     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 dark matter components: PBH, together with the torsion-induced axions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Post Inflationary eras &amp; cosmic evolution of the stringy RVM: </a:t>
            </a: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C00000"/>
                </a:solidFill>
              </a:rPr>
              <a:t>Spontaneous Lorentz and CPT-Violation by axion backgrounds &amp; </a:t>
            </a:r>
            <a:r>
              <a:rPr lang="en-US" sz="1600" b="1" dirty="0" err="1">
                <a:solidFill>
                  <a:srgbClr val="C00000"/>
                </a:solidFill>
              </a:rPr>
              <a:t>Leptogenesis</a:t>
            </a:r>
            <a:r>
              <a:rPr lang="en-US" sz="1600" b="1" dirty="0">
                <a:solidFill>
                  <a:srgbClr val="C00000"/>
                </a:solidFill>
              </a:rPr>
              <a:t>     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     in radiation era </a:t>
            </a:r>
            <a:r>
              <a:rPr lang="en-US" sz="1600" b="1" dirty="0">
                <a:solidFill>
                  <a:srgbClr val="C00000"/>
                </a:solidFill>
                <a:sym typeface="Wingdings" pitchFamily="2" charset="2"/>
              </a:rPr>
              <a:t> Baryogenesis ;</a:t>
            </a:r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3C26E5"/>
                </a:solidFill>
              </a:rPr>
              <a:t>Modern-era phenomenology: deviations from </a:t>
            </a:r>
            <a:r>
              <a:rPr lang="el-GR" sz="1600" b="1" dirty="0">
                <a:solidFill>
                  <a:srgbClr val="3C26E5"/>
                </a:solidFill>
              </a:rPr>
              <a:t>Λ</a:t>
            </a:r>
            <a:r>
              <a:rPr lang="en-US" sz="1600" b="1" dirty="0">
                <a:solidFill>
                  <a:srgbClr val="3C26E5"/>
                </a:solidFill>
              </a:rPr>
              <a:t>CDM and alleviation of cosmological 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     data tensions</a:t>
            </a:r>
            <a:r>
              <a:rPr lang="en-US" sz="1600" b="1" dirty="0"/>
              <a:t>? </a:t>
            </a:r>
          </a:p>
          <a:p>
            <a:endParaRPr lang="en-US" sz="1600" b="1" dirty="0"/>
          </a:p>
          <a:p>
            <a:r>
              <a:rPr lang="en-US" sz="1600" b="1" dirty="0"/>
              <a:t> 8.  Summary</a:t>
            </a:r>
          </a:p>
          <a:p>
            <a:endParaRPr lang="en-US" sz="1600" b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B6F4817-F3CD-7E48-8D1D-246015C60DAE}"/>
              </a:ext>
            </a:extLst>
          </p:cNvPr>
          <p:cNvSpPr/>
          <p:nvPr/>
        </p:nvSpPr>
        <p:spPr>
          <a:xfrm>
            <a:off x="107504" y="614490"/>
            <a:ext cx="8747270" cy="3678606"/>
          </a:xfrm>
          <a:prstGeom prst="roundRect">
            <a:avLst/>
          </a:prstGeom>
          <a:noFill/>
          <a:ln w="149225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A5A74-EBEF-9344-9181-9C06E15B8110}"/>
              </a:ext>
            </a:extLst>
          </p:cNvPr>
          <p:cNvSpPr txBox="1"/>
          <p:nvPr/>
        </p:nvSpPr>
        <p:spPr>
          <a:xfrm>
            <a:off x="6804248" y="214380"/>
            <a:ext cx="1499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6B"/>
                </a:solidFill>
                <a:latin typeface="Chalkduster" panose="03050602040202020205" pitchFamily="66" charset="77"/>
              </a:rPr>
              <a:t>This talk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2960A9-C10C-1449-CA69-E7CBDBEDFC5E}"/>
              </a:ext>
            </a:extLst>
          </p:cNvPr>
          <p:cNvSpPr/>
          <p:nvPr/>
        </p:nvSpPr>
        <p:spPr>
          <a:xfrm>
            <a:off x="539552" y="2564904"/>
            <a:ext cx="3024336" cy="576064"/>
          </a:xfrm>
          <a:prstGeom prst="ellipse">
            <a:avLst/>
          </a:prstGeom>
          <a:noFill/>
          <a:ln w="508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Pictograma en rollo ISO 7010 Peligro general - W001">
            <a:extLst>
              <a:ext uri="{FF2B5EF4-FFF2-40B4-BE49-F238E27FC236}">
                <a16:creationId xmlns:a16="http://schemas.microsoft.com/office/drawing/2014/main" id="{23DF777D-EA10-30A3-5FC9-D84A6F6A3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27418"/>
            <a:ext cx="477432" cy="4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A275C-569C-F44D-506B-14D902AF6D40}"/>
              </a:ext>
            </a:extLst>
          </p:cNvPr>
          <p:cNvSpPr txBox="1"/>
          <p:nvPr/>
        </p:nvSpPr>
        <p:spPr>
          <a:xfrm>
            <a:off x="3969312" y="2727418"/>
            <a:ext cx="452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  <a:sym typeface="Wingdings" pitchFamily="2" charset="2"/>
              </a:rPr>
              <a:t> Production of primordial GW</a:t>
            </a:r>
            <a:endParaRPr lang="en-US" dirty="0">
              <a:solidFill>
                <a:srgbClr val="FF000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2880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3489" y="692696"/>
            <a:ext cx="89871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                                                    Massless Gravitational </a:t>
            </a:r>
          </a:p>
          <a:p>
            <a:r>
              <a:rPr lang="en-US" sz="1600" b="1" dirty="0"/>
              <a:t>                                                                                              </a:t>
            </a:r>
            <a:r>
              <a:rPr lang="en-US" sz="1600" b="1" dirty="0" err="1"/>
              <a:t>multiplet</a:t>
            </a:r>
            <a:r>
              <a:rPr lang="en-US" sz="1600" b="1" dirty="0"/>
              <a:t> of (closed) strings</a:t>
            </a:r>
            <a:r>
              <a:rPr lang="en-US" sz="1600" dirty="0"/>
              <a:t>: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0 scalar (</a:t>
            </a:r>
            <a:r>
              <a:rPr lang="en-US" sz="1600" b="1" dirty="0" err="1">
                <a:solidFill>
                  <a:srgbClr val="0000FF"/>
                </a:solidFill>
              </a:rPr>
              <a:t>dilaton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Φ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2 traceless symmetric rank 2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tensor (graviton</a:t>
            </a:r>
            <a:r>
              <a:rPr lang="el-GR" sz="1600" b="1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g</a:t>
            </a:r>
            <a:r>
              <a:rPr lang="el-GR" sz="2800" b="1" baseline="-25000" dirty="0">
                <a:solidFill>
                  <a:srgbClr val="0000FF"/>
                </a:solidFill>
              </a:rPr>
              <a:t>μν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                                                                       spin 1 </a:t>
            </a:r>
            <a:r>
              <a:rPr lang="en-US" sz="1600" b="1" dirty="0" err="1">
                <a:solidFill>
                  <a:srgbClr val="0000FF"/>
                </a:solidFill>
              </a:rPr>
              <a:t>antisymmetric</a:t>
            </a:r>
            <a:r>
              <a:rPr lang="en-US" sz="1600" b="1" dirty="0">
                <a:solidFill>
                  <a:srgbClr val="0000FF"/>
                </a:solidFill>
              </a:rPr>
              <a:t> rank 2 tensor</a:t>
            </a:r>
          </a:p>
          <a:p>
            <a:r>
              <a:rPr lang="en-US" sz="1600" dirty="0"/>
              <a:t>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80385" y="29594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616035" y="898360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768"/>
            <a:ext cx="25019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1760" y="2708920"/>
            <a:ext cx="292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KALB-RAMOND FIELD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88640"/>
            <a:ext cx="4452022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Gross and Sloan, </a:t>
            </a:r>
            <a:r>
              <a:rPr lang="en-US" b="1" dirty="0" err="1"/>
              <a:t>Metsaev</a:t>
            </a:r>
            <a:r>
              <a:rPr lang="en-US" b="1" dirty="0"/>
              <a:t> and </a:t>
            </a:r>
            <a:r>
              <a:rPr lang="en-US" b="1" dirty="0" err="1"/>
              <a:t>Tseytlin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429000"/>
            <a:ext cx="8251137" cy="78051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588224" y="3356992"/>
            <a:ext cx="1584176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31840" y="3378696"/>
            <a:ext cx="864096" cy="914400"/>
          </a:xfrm>
          <a:prstGeom prst="ellipse">
            <a:avLst/>
          </a:prstGeom>
          <a:noFill/>
          <a:ln w="50800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51920" y="4221088"/>
            <a:ext cx="864096" cy="216024"/>
          </a:xfrm>
          <a:prstGeom prst="straightConnector1">
            <a:avLst/>
          </a:prstGeom>
          <a:ln w="50800">
            <a:solidFill>
              <a:srgbClr val="FF00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84168" y="4293096"/>
            <a:ext cx="1368152" cy="216024"/>
          </a:xfrm>
          <a:prstGeom prst="straightConnector1">
            <a:avLst/>
          </a:prstGeom>
          <a:ln w="50800">
            <a:solidFill>
              <a:srgbClr val="FF00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5511526"/>
            <a:ext cx="4214721" cy="1085826"/>
          </a:xfrm>
          <a:prstGeom prst="rect">
            <a:avLst/>
          </a:prstGeom>
          <a:ln w="50800">
            <a:solidFill>
              <a:srgbClr val="FC0107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87877" y="6254273"/>
            <a:ext cx="1354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Contorsion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overline_R_(_ov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965200" cy="508000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745112" y="4798893"/>
            <a:ext cx="1467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generalised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curvature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5589240"/>
            <a:ext cx="792088" cy="6591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512" y="2998693"/>
            <a:ext cx="81303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4-DIM </a:t>
            </a:r>
          </a:p>
          <a:p>
            <a:r>
              <a:rPr lang="en-US" dirty="0"/>
              <a:t>action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56340">
            <a:off x="424381" y="4232544"/>
            <a:ext cx="2472728" cy="2364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974290">
            <a:off x="830181" y="4278938"/>
            <a:ext cx="19030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quantum </a:t>
            </a:r>
          </a:p>
          <a:p>
            <a:pPr algn="ctr"/>
            <a:r>
              <a:rPr lang="en-US" dirty="0">
                <a:latin typeface="Chalkduster"/>
                <a:cs typeface="Chalkduster"/>
              </a:rPr>
              <a:t>torsion </a:t>
            </a:r>
            <a:r>
              <a:rPr lang="en-US" dirty="0">
                <a:latin typeface="Chalkduster"/>
                <a:cs typeface="Chalkduster"/>
                <a:sym typeface="Wingdings"/>
              </a:rPr>
              <a:t></a:t>
            </a:r>
          </a:p>
          <a:p>
            <a:pPr algn="ctr"/>
            <a:endParaRPr lang="en-US" dirty="0">
              <a:latin typeface="Chalkduster"/>
              <a:cs typeface="Chalkduster"/>
              <a:sym typeface="Wingdings"/>
            </a:endParaRPr>
          </a:p>
          <a:p>
            <a:pPr algn="ctr"/>
            <a:r>
              <a:rPr lang="en-US" b="1" dirty="0">
                <a:solidFill>
                  <a:srgbClr val="FF006B"/>
                </a:solidFill>
                <a:latin typeface="Chalkduster"/>
                <a:cs typeface="Chalkduster"/>
                <a:sym typeface="Wingdings"/>
              </a:rPr>
              <a:t>gravitational </a:t>
            </a:r>
          </a:p>
          <a:p>
            <a:pPr algn="ctr"/>
            <a:r>
              <a:rPr lang="en-US" b="1" dirty="0" err="1">
                <a:solidFill>
                  <a:srgbClr val="FF006B"/>
                </a:solidFill>
                <a:latin typeface="Chalkduster"/>
                <a:cs typeface="Chalkduster"/>
                <a:sym typeface="Wingdings"/>
              </a:rPr>
              <a:t>axion</a:t>
            </a:r>
            <a:r>
              <a:rPr lang="en-US" b="1" dirty="0">
                <a:solidFill>
                  <a:srgbClr val="FF006B"/>
                </a:solidFill>
                <a:latin typeface="Chalkduster"/>
                <a:cs typeface="Chalkduster"/>
                <a:sym typeface="Wingdings"/>
              </a:rPr>
              <a:t> b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Chalkduster"/>
                <a:cs typeface="Chalkduster"/>
                <a:sym typeface="Wingdings"/>
              </a:rPr>
              <a:t>``dual’’ to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Chalkduster"/>
                <a:cs typeface="Chalkduster"/>
                <a:sym typeface="Wingdings"/>
              </a:rPr>
              <a:t>H torsion</a:t>
            </a:r>
          </a:p>
          <a:p>
            <a:pPr algn="ctr"/>
            <a:endParaRPr lang="en-US" dirty="0">
              <a:latin typeface="Chalkduster"/>
              <a:cs typeface="Chalkdu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BA711-21F7-1F46-99BB-E2ECD48FD829}"/>
              </a:ext>
            </a:extLst>
          </p:cNvPr>
          <p:cNvSpPr txBox="1"/>
          <p:nvPr/>
        </p:nvSpPr>
        <p:spPr>
          <a:xfrm>
            <a:off x="3437956" y="4797152"/>
            <a:ext cx="2862236" cy="1754326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b</a:t>
            </a:r>
            <a:r>
              <a:rPr lang="el-GR" b="1" dirty="0">
                <a:solidFill>
                  <a:srgbClr val="FF0000"/>
                </a:solidFill>
                <a:latin typeface="Chalkboard SE" panose="03050602040202020205" pitchFamily="66" charset="77"/>
              </a:rPr>
              <a:t>(</a:t>
            </a:r>
            <a:r>
              <a:rPr lang="en-GB" b="1" dirty="0">
                <a:solidFill>
                  <a:srgbClr val="FF0000"/>
                </a:solidFill>
                <a:latin typeface="Chalkboard SE" panose="03050602040202020205" pitchFamily="66" charset="77"/>
              </a:rPr>
              <a:t>x</a:t>
            </a:r>
            <a:r>
              <a:rPr lang="el-GR" b="1" dirty="0">
                <a:solidFill>
                  <a:srgbClr val="FF0000"/>
                </a:solidFill>
                <a:latin typeface="Chalkboard SE" panose="03050602040202020205" pitchFamily="66" charset="77"/>
              </a:rPr>
              <a:t>)</a:t>
            </a:r>
            <a:r>
              <a:rPr lang="en-US" dirty="0"/>
              <a:t> = Lagrange multiplier</a:t>
            </a:r>
          </a:p>
          <a:p>
            <a:pPr algn="ctr"/>
            <a:r>
              <a:rPr lang="en-US" dirty="0"/>
              <a:t>implementing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Bianchi identity constraint  </a:t>
            </a:r>
            <a:r>
              <a:rPr lang="en-US" dirty="0"/>
              <a:t>for H</a:t>
            </a:r>
            <a:r>
              <a:rPr lang="el-GR" baseline="-25000" dirty="0" err="1"/>
              <a:t>μνρ</a:t>
            </a:r>
            <a:r>
              <a:rPr lang="en-GB" baseline="-25000" dirty="0"/>
              <a:t> </a:t>
            </a:r>
            <a:r>
              <a:rPr lang="en-GB" dirty="0"/>
              <a:t>: </a:t>
            </a:r>
          </a:p>
          <a:p>
            <a:pPr algn="ctr"/>
            <a:endParaRPr lang="en-GB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49F5EF-62B3-424C-9D4F-279B9B9D66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6126098"/>
            <a:ext cx="2376264" cy="2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107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04448" y="112474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0" y="764704"/>
            <a:ext cx="8901016" cy="677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8064" y="2564904"/>
            <a:ext cx="3742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halkboard SE Regular"/>
                <a:cs typeface="Chalkboard SE Regular"/>
              </a:rPr>
              <a:t>KR-</a:t>
            </a:r>
            <a:r>
              <a:rPr lang="en-US" sz="2000" dirty="0" err="1">
                <a:solidFill>
                  <a:srgbClr val="FF0000"/>
                </a:solidFill>
                <a:latin typeface="Chalkboard SE Regular"/>
                <a:cs typeface="Chalkboard SE Regular"/>
              </a:rPr>
              <a:t>axion</a:t>
            </a:r>
            <a:r>
              <a:rPr lang="en-US" sz="2000" dirty="0">
                <a:solidFill>
                  <a:srgbClr val="FF0000"/>
                </a:solidFill>
                <a:latin typeface="Chalkboard SE Regular"/>
                <a:cs typeface="Chalkboard SE Regular"/>
              </a:rPr>
              <a:t> anomalous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halkboard SE Regular"/>
                <a:cs typeface="Chalkboard SE Regular"/>
              </a:rPr>
              <a:t>CP</a:t>
            </a:r>
            <a:r>
              <a:rPr lang="en-US" sz="2000">
                <a:solidFill>
                  <a:srgbClr val="FF0000"/>
                </a:solidFill>
                <a:latin typeface="Chalkboard SE Regular"/>
                <a:cs typeface="Chalkboard SE Regular"/>
              </a:rPr>
              <a:t>-Violating interaction</a:t>
            </a:r>
            <a:endParaRPr lang="en-US" sz="2000" dirty="0">
              <a:solidFill>
                <a:srgbClr val="FF0000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3" y="1700808"/>
            <a:ext cx="8221619" cy="648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5856" y="11663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 Black"/>
                <a:cs typeface="Arial Black"/>
              </a:rPr>
              <a:t>Inclusion of Fermions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996952"/>
            <a:ext cx="2132994" cy="5760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87824" y="3140968"/>
            <a:ext cx="163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Axial Current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444208" y="1340768"/>
            <a:ext cx="936104" cy="129614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860032" y="2204864"/>
            <a:ext cx="936104" cy="64807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5496" y="548680"/>
            <a:ext cx="9036496" cy="3312368"/>
          </a:xfrm>
          <a:prstGeom prst="roundRect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qrt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72" y="1195187"/>
            <a:ext cx="270516" cy="217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461330"/>
            <a:ext cx="2592288" cy="535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5856" y="2636912"/>
            <a:ext cx="111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6B"/>
                </a:solidFill>
                <a:latin typeface="Chalkboard SE Regular"/>
                <a:cs typeface="Chalkboard SE Regular"/>
              </a:rPr>
              <a:t>vielbeins</a:t>
            </a:r>
            <a:endParaRPr lang="en-US" b="1" dirty="0">
              <a:solidFill>
                <a:srgbClr val="FF006B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594928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cf. classically in 4 dim: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9527"/>
          <a:stretch/>
        </p:blipFill>
        <p:spPr>
          <a:xfrm>
            <a:off x="3851920" y="5805264"/>
            <a:ext cx="4691013" cy="698500"/>
          </a:xfrm>
          <a:prstGeom prst="rect">
            <a:avLst/>
          </a:prstGeom>
          <a:noFill/>
          <a:ln w="44450">
            <a:solidFill>
              <a:schemeClr val="accent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452320" y="5301208"/>
            <a:ext cx="96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</a:rPr>
              <a:t>torsion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5004B7-9E5E-2A4B-8B12-CFA44F85253E}"/>
              </a:ext>
            </a:extLst>
          </p:cNvPr>
          <p:cNvSpPr txBox="1"/>
          <p:nvPr/>
        </p:nvSpPr>
        <p:spPr>
          <a:xfrm>
            <a:off x="2970496" y="3436332"/>
            <a:ext cx="229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Bold"/>
                <a:cs typeface="Chalkboard SE Bold"/>
              </a:rPr>
              <a:t>All fermion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B9F63-FCCB-8548-BFED-6E39205D92DE}"/>
              </a:ext>
            </a:extLst>
          </p:cNvPr>
          <p:cNvSpPr txBox="1"/>
          <p:nvPr/>
        </p:nvSpPr>
        <p:spPr>
          <a:xfrm>
            <a:off x="741582" y="2218075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or Majorana</a:t>
            </a:r>
          </a:p>
        </p:txBody>
      </p:sp>
    </p:spTree>
    <p:extLst>
      <p:ext uri="{BB962C8B-B14F-4D97-AF65-F5344CB8AC3E}">
        <p14:creationId xmlns:p14="http://schemas.microsoft.com/office/powerpoint/2010/main" val="3370277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04448" y="112474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0" y="764704"/>
            <a:ext cx="8901016" cy="677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5452" y="2744924"/>
            <a:ext cx="374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halkboard SE Regular"/>
                <a:cs typeface="Chalkboard SE Regular"/>
              </a:rPr>
              <a:t>4-fermion contact interaction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board SE Regular"/>
                <a:cs typeface="Chalkboard SE Regular"/>
              </a:rPr>
              <a:t>characteristic of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board SE Regular"/>
                <a:cs typeface="Chalkboard SE Regular"/>
              </a:rPr>
              <a:t>(integrating out) torsion</a:t>
            </a:r>
            <a:endParaRPr lang="en-US" sz="2000" dirty="0">
              <a:solidFill>
                <a:srgbClr val="FF0000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3" y="1700808"/>
            <a:ext cx="8221619" cy="648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5856" y="11663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 Black"/>
                <a:cs typeface="Arial Black"/>
              </a:rPr>
              <a:t>Inclusion of Fermions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996952"/>
            <a:ext cx="2132994" cy="5760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87824" y="3140968"/>
            <a:ext cx="163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Axial Current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6724333" y="2214156"/>
            <a:ext cx="302010" cy="53076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5496" y="548680"/>
            <a:ext cx="9036496" cy="3312368"/>
          </a:xfrm>
          <a:prstGeom prst="roundRect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qrt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72" y="1195187"/>
            <a:ext cx="270516" cy="217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461330"/>
            <a:ext cx="2592288" cy="535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5856" y="2636912"/>
            <a:ext cx="111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6B"/>
                </a:solidFill>
                <a:latin typeface="Chalkboard SE Regular"/>
                <a:cs typeface="Chalkboard SE Regular"/>
              </a:rPr>
              <a:t>vielbeins</a:t>
            </a:r>
            <a:endParaRPr lang="en-US" b="1" dirty="0">
              <a:solidFill>
                <a:srgbClr val="FF006B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5949280"/>
            <a:ext cx="3383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cf. classically in 4 dim:</a:t>
            </a:r>
          </a:p>
          <a:p>
            <a:r>
              <a:rPr lang="en-US" dirty="0">
                <a:solidFill>
                  <a:srgbClr val="3C26E5"/>
                </a:solidFill>
                <a:latin typeface="Chalkduster"/>
                <a:cs typeface="Chalkduster"/>
              </a:rPr>
              <a:t>(duality relationship)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9527"/>
          <a:stretch/>
        </p:blipFill>
        <p:spPr>
          <a:xfrm>
            <a:off x="3851920" y="5805264"/>
            <a:ext cx="4691013" cy="698500"/>
          </a:xfrm>
          <a:prstGeom prst="rect">
            <a:avLst/>
          </a:prstGeom>
          <a:noFill/>
          <a:ln w="44450">
            <a:solidFill>
              <a:schemeClr val="accent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452320" y="5301208"/>
            <a:ext cx="96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</a:rPr>
              <a:t>torsion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BE9985-56DF-3041-9A41-C78DD67BBE21}"/>
              </a:ext>
            </a:extLst>
          </p:cNvPr>
          <p:cNvSpPr txBox="1"/>
          <p:nvPr/>
        </p:nvSpPr>
        <p:spPr>
          <a:xfrm>
            <a:off x="395536" y="3142709"/>
            <a:ext cx="41091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C0107"/>
                </a:solidFill>
                <a:latin typeface="Chalkboard"/>
                <a:cs typeface="Chalkboard"/>
              </a:rPr>
              <a:t>Vanishes</a:t>
            </a:r>
            <a:r>
              <a:rPr lang="en-US" b="1" dirty="0">
                <a:latin typeface="Chalkboard"/>
                <a:cs typeface="Chalkboard"/>
              </a:rPr>
              <a:t> for </a:t>
            </a:r>
            <a:r>
              <a:rPr lang="en-US" b="1" dirty="0" err="1">
                <a:latin typeface="Chalkboard"/>
                <a:cs typeface="Chalkboard"/>
              </a:rPr>
              <a:t>Friedmann</a:t>
            </a:r>
            <a:r>
              <a:rPr lang="en-US" b="1" dirty="0">
                <a:latin typeface="Chalkboard"/>
                <a:cs typeface="Chalkboard"/>
              </a:rPr>
              <a:t>-Lemaitre-</a:t>
            </a:r>
          </a:p>
          <a:p>
            <a:pPr algn="ctr"/>
            <a:r>
              <a:rPr lang="en-US" b="1" dirty="0" err="1">
                <a:latin typeface="Chalkboard"/>
                <a:cs typeface="Chalkboard"/>
              </a:rPr>
              <a:t>Roberston</a:t>
            </a:r>
            <a:r>
              <a:rPr lang="en-US" b="1" dirty="0">
                <a:latin typeface="Chalkboard"/>
                <a:cs typeface="Chalkboard"/>
              </a:rPr>
              <a:t>-Walker backgrounds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A68C75-9A39-E543-B9BD-0F4C971A62E7}"/>
              </a:ext>
            </a:extLst>
          </p:cNvPr>
          <p:cNvSpPr txBox="1"/>
          <p:nvPr/>
        </p:nvSpPr>
        <p:spPr>
          <a:xfrm>
            <a:off x="741582" y="2218075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or Majorana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936551-5EF7-CE4E-9F8B-A327DC2541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152110" y="1805680"/>
            <a:ext cx="3664848" cy="15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1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04448" y="112474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0" y="764704"/>
            <a:ext cx="8901016" cy="677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5452" y="2744924"/>
            <a:ext cx="374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halkboard SE Regular"/>
                <a:cs typeface="Chalkboard SE Regular"/>
              </a:rPr>
              <a:t>4-fermion contact interaction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board SE Regular"/>
                <a:cs typeface="Chalkboard SE Regular"/>
              </a:rPr>
              <a:t>characteristic of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board SE Regular"/>
                <a:cs typeface="Chalkboard SE Regular"/>
              </a:rPr>
              <a:t>(integrating out) torsion</a:t>
            </a:r>
            <a:endParaRPr lang="en-US" sz="2000" dirty="0">
              <a:solidFill>
                <a:srgbClr val="FF0000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3" y="1700808"/>
            <a:ext cx="8221619" cy="648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5856" y="11663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 Black"/>
                <a:cs typeface="Arial Black"/>
              </a:rPr>
              <a:t>Inclusion of Fermions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996952"/>
            <a:ext cx="2132994" cy="5760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87824" y="3140968"/>
            <a:ext cx="163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Axial Current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6724333" y="2214156"/>
            <a:ext cx="302010" cy="53076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5496" y="548680"/>
            <a:ext cx="9036496" cy="3312368"/>
          </a:xfrm>
          <a:prstGeom prst="roundRect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qrt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72" y="1195187"/>
            <a:ext cx="270516" cy="217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461330"/>
            <a:ext cx="2592288" cy="535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5856" y="2636912"/>
            <a:ext cx="111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6B"/>
                </a:solidFill>
                <a:latin typeface="Chalkboard SE Regular"/>
                <a:cs typeface="Chalkboard SE Regular"/>
              </a:rPr>
              <a:t>vielbeins</a:t>
            </a:r>
            <a:endParaRPr lang="en-US" b="1" dirty="0">
              <a:solidFill>
                <a:srgbClr val="FF006B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5949280"/>
            <a:ext cx="3383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cf. classically in 4 dim:</a:t>
            </a:r>
          </a:p>
          <a:p>
            <a:r>
              <a:rPr lang="en-US" dirty="0">
                <a:solidFill>
                  <a:srgbClr val="3C26E5"/>
                </a:solidFill>
                <a:latin typeface="Chalkduster"/>
                <a:cs typeface="Chalkduster"/>
              </a:rPr>
              <a:t>(duality relationship)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9527"/>
          <a:stretch/>
        </p:blipFill>
        <p:spPr>
          <a:xfrm>
            <a:off x="3851920" y="5805264"/>
            <a:ext cx="4691013" cy="698500"/>
          </a:xfrm>
          <a:prstGeom prst="rect">
            <a:avLst/>
          </a:prstGeom>
          <a:noFill/>
          <a:ln w="44450">
            <a:solidFill>
              <a:schemeClr val="accent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452320" y="5301208"/>
            <a:ext cx="96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</a:rPr>
              <a:t>torsion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BE9985-56DF-3041-9A41-C78DD67BBE21}"/>
              </a:ext>
            </a:extLst>
          </p:cNvPr>
          <p:cNvSpPr txBox="1"/>
          <p:nvPr/>
        </p:nvSpPr>
        <p:spPr>
          <a:xfrm>
            <a:off x="395536" y="3142709"/>
            <a:ext cx="41091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C0107"/>
                </a:solidFill>
                <a:latin typeface="Chalkboard"/>
                <a:cs typeface="Chalkboard"/>
              </a:rPr>
              <a:t>Vanishes</a:t>
            </a:r>
            <a:r>
              <a:rPr lang="en-US" b="1" dirty="0">
                <a:latin typeface="Chalkboard"/>
                <a:cs typeface="Chalkboard"/>
              </a:rPr>
              <a:t> for </a:t>
            </a:r>
            <a:r>
              <a:rPr lang="en-US" b="1" dirty="0" err="1">
                <a:latin typeface="Chalkboard"/>
                <a:cs typeface="Chalkboard"/>
              </a:rPr>
              <a:t>Friedmann</a:t>
            </a:r>
            <a:r>
              <a:rPr lang="en-US" b="1" dirty="0">
                <a:latin typeface="Chalkboard"/>
                <a:cs typeface="Chalkboard"/>
              </a:rPr>
              <a:t>-Lemaitre-</a:t>
            </a:r>
          </a:p>
          <a:p>
            <a:pPr algn="ctr"/>
            <a:r>
              <a:rPr lang="en-US" b="1" dirty="0" err="1">
                <a:latin typeface="Chalkboard"/>
                <a:cs typeface="Chalkboard"/>
              </a:rPr>
              <a:t>Roberston</a:t>
            </a:r>
            <a:r>
              <a:rPr lang="en-US" b="1" dirty="0">
                <a:latin typeface="Chalkboard"/>
                <a:cs typeface="Chalkboard"/>
              </a:rPr>
              <a:t>-Walker backgrounds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A68C75-9A39-E543-B9BD-0F4C971A62E7}"/>
              </a:ext>
            </a:extLst>
          </p:cNvPr>
          <p:cNvSpPr txBox="1"/>
          <p:nvPr/>
        </p:nvSpPr>
        <p:spPr>
          <a:xfrm>
            <a:off x="741582" y="2218075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or Majorana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936551-5EF7-CE4E-9F8B-A327DC2541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152110" y="1805680"/>
            <a:ext cx="3664848" cy="1596519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DB0095-469F-0A47-A994-AD18700C8239}"/>
              </a:ext>
            </a:extLst>
          </p:cNvPr>
          <p:cNvCxnSpPr>
            <a:cxnSpLocks/>
          </p:cNvCxnSpPr>
          <p:nvPr/>
        </p:nvCxnSpPr>
        <p:spPr>
          <a:xfrm flipH="1">
            <a:off x="5344081" y="5111896"/>
            <a:ext cx="164023" cy="84435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C944FA-5079-EF40-A151-2DF918FF4A4D}"/>
              </a:ext>
            </a:extLst>
          </p:cNvPr>
          <p:cNvSpPr txBox="1"/>
          <p:nvPr/>
        </p:nvSpPr>
        <p:spPr>
          <a:xfrm>
            <a:off x="4283968" y="4482987"/>
            <a:ext cx="4166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halkboard SE" panose="03050602040202020205" pitchFamily="66" charset="77"/>
              </a:rPr>
              <a:t>Kalb-</a:t>
            </a:r>
            <a:r>
              <a:rPr lang="en-US" b="1" dirty="0" err="1">
                <a:latin typeface="Chalkboard SE" panose="03050602040202020205" pitchFamily="66" charset="77"/>
              </a:rPr>
              <a:t>Ramond</a:t>
            </a:r>
            <a:r>
              <a:rPr lang="en-US" b="1" dirty="0">
                <a:latin typeface="Chalkboard SE" panose="03050602040202020205" pitchFamily="66" charset="77"/>
              </a:rPr>
              <a:t> (KR) or string-model</a:t>
            </a:r>
          </a:p>
          <a:p>
            <a:r>
              <a:rPr lang="en-US" b="1" dirty="0">
                <a:latin typeface="Chalkboard SE" panose="03050602040202020205" pitchFamily="66" charset="77"/>
              </a:rPr>
              <a:t>independent (``gravitational’’) axion </a:t>
            </a:r>
          </a:p>
        </p:txBody>
      </p:sp>
    </p:spTree>
    <p:extLst>
      <p:ext uri="{BB962C8B-B14F-4D97-AF65-F5344CB8AC3E}">
        <p14:creationId xmlns:p14="http://schemas.microsoft.com/office/powerpoint/2010/main" val="691981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476672"/>
            <a:ext cx="1937249" cy="461665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196752"/>
            <a:ext cx="9036496" cy="331236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7364"/>
            <a:ext cx="8901016" cy="677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924944"/>
            <a:ext cx="8221619" cy="6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861048"/>
            <a:ext cx="2132994" cy="576064"/>
          </a:xfrm>
          <a:prstGeom prst="rect">
            <a:avLst/>
          </a:prstGeom>
        </p:spPr>
      </p:pic>
      <p:pic>
        <p:nvPicPr>
          <p:cNvPr id="7" name="Picture 6" descr="sqrt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47315"/>
            <a:ext cx="270516" cy="217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5856" y="4005064"/>
            <a:ext cx="229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Bold"/>
                <a:cs typeface="Chalkboard SE Bold"/>
              </a:rPr>
              <a:t>All fermion species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31840" y="3068960"/>
            <a:ext cx="504056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CA1A0-48D6-6946-B301-D56E8B9CBE90}"/>
              </a:ext>
            </a:extLst>
          </p:cNvPr>
          <p:cNvSpPr txBox="1"/>
          <p:nvPr/>
        </p:nvSpPr>
        <p:spPr>
          <a:xfrm>
            <a:off x="885598" y="3429000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or Majorana</a:t>
            </a:r>
          </a:p>
        </p:txBody>
      </p:sp>
    </p:spTree>
    <p:extLst>
      <p:ext uri="{BB962C8B-B14F-4D97-AF65-F5344CB8AC3E}">
        <p14:creationId xmlns:p14="http://schemas.microsoft.com/office/powerpoint/2010/main" val="1107983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476672"/>
            <a:ext cx="1937249" cy="461665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196752"/>
            <a:ext cx="9036496" cy="331236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7364"/>
            <a:ext cx="8901016" cy="677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924944"/>
            <a:ext cx="8221619" cy="6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861048"/>
            <a:ext cx="2132994" cy="576064"/>
          </a:xfrm>
          <a:prstGeom prst="rect">
            <a:avLst/>
          </a:prstGeom>
        </p:spPr>
      </p:pic>
      <p:pic>
        <p:nvPicPr>
          <p:cNvPr id="7" name="Picture 6" descr="sqrt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47315"/>
            <a:ext cx="270516" cy="217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5" b="93252" l="4693" r="95146">
                        <a14:foregroundMark x1="89806" y1="35276" x2="89806" y2="35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685">
            <a:off x="4285259" y="1191198"/>
            <a:ext cx="5186644" cy="207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5856" y="4005064"/>
            <a:ext cx="229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 Bold"/>
                <a:cs typeface="Chalkboard SE Bold"/>
              </a:rPr>
              <a:t>All fermion species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980728"/>
            <a:ext cx="2806344" cy="461665"/>
          </a:xfrm>
          <a:prstGeom prst="rect">
            <a:avLst/>
          </a:prstGeom>
          <a:solidFill>
            <a:srgbClr val="FFEEC4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duster"/>
                <a:cs typeface="Chalkduster"/>
              </a:rPr>
              <a:t>Anomaly terms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31840" y="3068960"/>
            <a:ext cx="504056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BEB7C1-A12E-1B4B-8C91-D4FF17E476DF}"/>
              </a:ext>
            </a:extLst>
          </p:cNvPr>
          <p:cNvSpPr txBox="1"/>
          <p:nvPr/>
        </p:nvSpPr>
        <p:spPr>
          <a:xfrm>
            <a:off x="885598" y="3429000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or Majorana</a:t>
            </a:r>
          </a:p>
        </p:txBody>
      </p:sp>
    </p:spTree>
    <p:extLst>
      <p:ext uri="{BB962C8B-B14F-4D97-AF65-F5344CB8AC3E}">
        <p14:creationId xmlns:p14="http://schemas.microsoft.com/office/powerpoint/2010/main" val="3940291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8179">
            <a:off x="4565731" y="502985"/>
            <a:ext cx="2808626" cy="249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2006517" y="924721"/>
            <a:ext cx="2808626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2542167" y="1527137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21016047">
            <a:off x="5116402" y="1359895"/>
            <a:ext cx="198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anomalies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3E2E1B-442D-3C41-A00A-C51AA21C0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37827">
            <a:off x="2498537" y="616958"/>
            <a:ext cx="1043608" cy="664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49633F-D04F-8A43-AF63-0A890528D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980728"/>
            <a:ext cx="846336" cy="8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26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FFE4D-DF9D-ED46-8432-CF764ED04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692696"/>
            <a:ext cx="8795263" cy="5472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4784B-2EE4-EE4E-93BA-E9AA8659B33F}"/>
              </a:ext>
            </a:extLst>
          </p:cNvPr>
          <p:cNvSpPr txBox="1"/>
          <p:nvPr/>
        </p:nvSpPr>
        <p:spPr>
          <a:xfrm>
            <a:off x="2195736" y="5147900"/>
            <a:ext cx="1406026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board SE" panose="03050602040202020205" pitchFamily="66" charset="77"/>
              </a:rPr>
              <a:t>or gravitons</a:t>
            </a:r>
          </a:p>
        </p:txBody>
      </p:sp>
    </p:spTree>
    <p:extLst>
      <p:ext uri="{BB962C8B-B14F-4D97-AF65-F5344CB8AC3E}">
        <p14:creationId xmlns:p14="http://schemas.microsoft.com/office/powerpoint/2010/main" val="37090724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3" y="260648"/>
            <a:ext cx="9454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Gravitational Anomalies </a:t>
            </a:r>
            <a:r>
              <a:rPr lang="en-US" sz="2400" dirty="0">
                <a:solidFill>
                  <a:srgbClr val="B44298"/>
                </a:solidFill>
                <a:latin typeface="Arial Black"/>
                <a:cs typeface="Arial Black"/>
              </a:rPr>
              <a:t>&amp; </a:t>
            </a:r>
            <a:r>
              <a:rPr lang="en-US" sz="2400" dirty="0" err="1">
                <a:latin typeface="Arial Black"/>
                <a:cs typeface="Arial Black"/>
              </a:rPr>
              <a:t>Diffeomorphism</a:t>
            </a:r>
            <a:r>
              <a:rPr lang="en-US" sz="2400" dirty="0">
                <a:latin typeface="Arial Black"/>
                <a:cs typeface="Arial Black"/>
              </a:rPr>
              <a:t> Invariance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980728"/>
            <a:ext cx="3744416" cy="972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2084655"/>
            <a:ext cx="1634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Topological,</a:t>
            </a:r>
          </a:p>
          <a:p>
            <a:r>
              <a:rPr lang="en-US" b="1" dirty="0">
                <a:solidFill>
                  <a:srgbClr val="0000FF"/>
                </a:solidFill>
              </a:rPr>
              <a:t>does NOT</a:t>
            </a:r>
          </a:p>
          <a:p>
            <a:r>
              <a:rPr lang="en-US" b="1" dirty="0">
                <a:solidFill>
                  <a:srgbClr val="0000FF"/>
                </a:solidFill>
              </a:rPr>
              <a:t>contribute to</a:t>
            </a:r>
          </a:p>
          <a:p>
            <a:r>
              <a:rPr lang="en-US" b="1" dirty="0">
                <a:solidFill>
                  <a:srgbClr val="0000FF"/>
                </a:solidFill>
              </a:rPr>
              <a:t>stress tensor</a:t>
            </a:r>
          </a:p>
        </p:txBody>
      </p:sp>
      <p:cxnSp>
        <p:nvCxnSpPr>
          <p:cNvPr id="5" name="Straight Arrow Connector 4"/>
          <p:cNvCxnSpPr>
            <a:endCxn id="4" idx="0"/>
          </p:cNvCxnSpPr>
          <p:nvPr/>
        </p:nvCxnSpPr>
        <p:spPr>
          <a:xfrm flipH="1">
            <a:off x="7909515" y="1700808"/>
            <a:ext cx="46861" cy="38384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724128" y="1700808"/>
            <a:ext cx="72008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2095" y="2023680"/>
            <a:ext cx="23781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Spoils conservation</a:t>
            </a:r>
          </a:p>
          <a:p>
            <a:r>
              <a:rPr lang="en-US" b="1" dirty="0"/>
              <a:t>of stress tensor </a:t>
            </a:r>
          </a:p>
          <a:p>
            <a:r>
              <a:rPr lang="en-US" dirty="0"/>
              <a:t>(</a:t>
            </a:r>
            <a:r>
              <a:rPr lang="en-US" b="1" dirty="0">
                <a:solidFill>
                  <a:srgbClr val="660066"/>
                </a:solidFill>
              </a:rPr>
              <a:t>diffeomorphism</a:t>
            </a:r>
          </a:p>
          <a:p>
            <a:r>
              <a:rPr lang="en-US" b="1" dirty="0">
                <a:solidFill>
                  <a:srgbClr val="660066"/>
                </a:solidFill>
              </a:rPr>
              <a:t>invariance affected</a:t>
            </a:r>
          </a:p>
          <a:p>
            <a:r>
              <a:rPr lang="en-US" b="1" dirty="0">
                <a:solidFill>
                  <a:srgbClr val="660066"/>
                </a:solidFill>
              </a:rPr>
              <a:t>in quantum theory</a:t>
            </a:r>
            <a:r>
              <a:rPr lang="en-US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72600" y="54452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nt_d^4_x_,_sq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96" y="1052736"/>
            <a:ext cx="2679452" cy="874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517232"/>
            <a:ext cx="3888432" cy="3843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07" y="458112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Cotton tensor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38" y="5032462"/>
            <a:ext cx="8804950" cy="500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38" y="3812070"/>
            <a:ext cx="8804950" cy="598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6165304"/>
            <a:ext cx="123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Traceless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6093296"/>
            <a:ext cx="1600200" cy="444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60232" y="6165304"/>
            <a:ext cx="2011037" cy="369332"/>
          </a:xfrm>
          <a:prstGeom prst="rect">
            <a:avLst/>
          </a:prstGeom>
          <a:solidFill>
            <a:srgbClr val="DFFFD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/>
              <a:t>Jackiw</a:t>
            </a:r>
            <a:r>
              <a:rPr lang="en-US" b="1" dirty="0"/>
              <a:t>, Pi (2003)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8179">
            <a:off x="91557" y="763896"/>
            <a:ext cx="2292974" cy="20352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21016047">
            <a:off x="446074" y="1415436"/>
            <a:ext cx="17850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anomalies </a:t>
            </a:r>
          </a:p>
        </p:txBody>
      </p:sp>
    </p:spTree>
    <p:extLst>
      <p:ext uri="{BB962C8B-B14F-4D97-AF65-F5344CB8AC3E}">
        <p14:creationId xmlns:p14="http://schemas.microsoft.com/office/powerpoint/2010/main" val="16913495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3" y="260648"/>
            <a:ext cx="9454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Gravitational Anomalies </a:t>
            </a:r>
            <a:r>
              <a:rPr lang="en-US" sz="2400" dirty="0">
                <a:solidFill>
                  <a:srgbClr val="B44298"/>
                </a:solidFill>
                <a:latin typeface="Arial Black"/>
                <a:cs typeface="Arial Black"/>
              </a:rPr>
              <a:t>&amp; </a:t>
            </a:r>
            <a:r>
              <a:rPr lang="en-US" sz="2400" dirty="0" err="1">
                <a:latin typeface="Arial Black"/>
                <a:cs typeface="Arial Black"/>
              </a:rPr>
              <a:t>Diffeomorphism</a:t>
            </a:r>
            <a:r>
              <a:rPr lang="en-US" sz="2400" dirty="0">
                <a:latin typeface="Arial Black"/>
                <a:cs typeface="Arial Black"/>
              </a:rPr>
              <a:t> Invariance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980728"/>
            <a:ext cx="3744416" cy="972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2084655"/>
            <a:ext cx="1634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Topological,</a:t>
            </a:r>
          </a:p>
          <a:p>
            <a:r>
              <a:rPr lang="en-US" b="1" dirty="0">
                <a:solidFill>
                  <a:srgbClr val="0000FF"/>
                </a:solidFill>
              </a:rPr>
              <a:t>does NOT</a:t>
            </a:r>
          </a:p>
          <a:p>
            <a:r>
              <a:rPr lang="en-US" b="1" dirty="0">
                <a:solidFill>
                  <a:srgbClr val="0000FF"/>
                </a:solidFill>
              </a:rPr>
              <a:t>contribute to</a:t>
            </a:r>
          </a:p>
          <a:p>
            <a:r>
              <a:rPr lang="en-US" b="1" dirty="0">
                <a:solidFill>
                  <a:srgbClr val="0000FF"/>
                </a:solidFill>
              </a:rPr>
              <a:t>stress tensor</a:t>
            </a:r>
          </a:p>
        </p:txBody>
      </p:sp>
      <p:cxnSp>
        <p:nvCxnSpPr>
          <p:cNvPr id="5" name="Straight Arrow Connector 4"/>
          <p:cNvCxnSpPr>
            <a:endCxn id="4" idx="0"/>
          </p:cNvCxnSpPr>
          <p:nvPr/>
        </p:nvCxnSpPr>
        <p:spPr>
          <a:xfrm flipH="1">
            <a:off x="7909515" y="1700808"/>
            <a:ext cx="46861" cy="38384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724128" y="1700808"/>
            <a:ext cx="72008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2095" y="2023680"/>
            <a:ext cx="23781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Spoils conservation</a:t>
            </a:r>
          </a:p>
          <a:p>
            <a:r>
              <a:rPr lang="en-US" b="1" dirty="0"/>
              <a:t>of stress tensor </a:t>
            </a:r>
          </a:p>
          <a:p>
            <a:r>
              <a:rPr lang="en-US" dirty="0"/>
              <a:t>(</a:t>
            </a:r>
            <a:r>
              <a:rPr lang="en-US" b="1" dirty="0">
                <a:solidFill>
                  <a:srgbClr val="660066"/>
                </a:solidFill>
              </a:rPr>
              <a:t>diffeomorphism</a:t>
            </a:r>
          </a:p>
          <a:p>
            <a:r>
              <a:rPr lang="en-US" b="1" dirty="0">
                <a:solidFill>
                  <a:srgbClr val="660066"/>
                </a:solidFill>
              </a:rPr>
              <a:t>invariance affected</a:t>
            </a:r>
          </a:p>
          <a:p>
            <a:r>
              <a:rPr lang="en-US" b="1" dirty="0">
                <a:solidFill>
                  <a:srgbClr val="660066"/>
                </a:solidFill>
              </a:rPr>
              <a:t>in quantum theory</a:t>
            </a:r>
            <a:r>
              <a:rPr lang="en-US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72600" y="54452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nt_d^4_x_,_sq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96" y="1052736"/>
            <a:ext cx="2679452" cy="874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517232"/>
            <a:ext cx="3888432" cy="3843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07" y="458112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Cotton tensor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38" y="5032462"/>
            <a:ext cx="8804950" cy="500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38" y="3812070"/>
            <a:ext cx="8804950" cy="598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6165304"/>
            <a:ext cx="123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Traceless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6093296"/>
            <a:ext cx="1600200" cy="44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8179">
            <a:off x="91557" y="763896"/>
            <a:ext cx="2292974" cy="20352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21016047">
            <a:off x="446074" y="1415436"/>
            <a:ext cx="17850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halkduster"/>
                <a:cs typeface="Chalkduster"/>
              </a:rPr>
              <a:t>anomalies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A0532E-D4A2-C541-9115-9A7E85F5D137}"/>
              </a:ext>
            </a:extLst>
          </p:cNvPr>
          <p:cNvCxnSpPr/>
          <p:nvPr/>
        </p:nvCxnSpPr>
        <p:spPr>
          <a:xfrm>
            <a:off x="1043608" y="5517232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Bent-Up Arrow 21">
            <a:extLst>
              <a:ext uri="{FF2B5EF4-FFF2-40B4-BE49-F238E27FC236}">
                <a16:creationId xmlns:a16="http://schemas.microsoft.com/office/drawing/2014/main" id="{641BCA3F-4B2B-4544-B0C1-D855ED62652B}"/>
              </a:ext>
            </a:extLst>
          </p:cNvPr>
          <p:cNvSpPr/>
          <p:nvPr/>
        </p:nvSpPr>
        <p:spPr>
          <a:xfrm rot="5400000">
            <a:off x="4974330" y="5474942"/>
            <a:ext cx="504056" cy="588636"/>
          </a:xfrm>
          <a:prstGeom prst="bentUpArrow">
            <a:avLst>
              <a:gd name="adj1" fmla="val 25000"/>
              <a:gd name="adj2" fmla="val 27733"/>
              <a:gd name="adj3" fmla="val 25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8004F2-4D92-9747-9B83-CFFC2C0CF39C}"/>
              </a:ext>
            </a:extLst>
          </p:cNvPr>
          <p:cNvSpPr txBox="1"/>
          <p:nvPr/>
        </p:nvSpPr>
        <p:spPr>
          <a:xfrm>
            <a:off x="5508104" y="5517232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halkboard SE Bold"/>
                <a:cs typeface="Chalkboard SE Bold"/>
              </a:rPr>
              <a:t>not necessarily </a:t>
            </a:r>
          </a:p>
          <a:p>
            <a:r>
              <a:rPr lang="en-US" sz="2000" dirty="0">
                <a:solidFill>
                  <a:srgbClr val="FF0000"/>
                </a:solidFill>
                <a:latin typeface="Chalkboard SE Bold"/>
                <a:cs typeface="Chalkboard SE Bold"/>
              </a:rPr>
              <a:t>positive</a:t>
            </a:r>
            <a:r>
              <a:rPr lang="en-US" dirty="0"/>
              <a:t> </a:t>
            </a:r>
          </a:p>
          <a:p>
            <a:r>
              <a:rPr lang="en-US" sz="2000" dirty="0">
                <a:solidFill>
                  <a:srgbClr val="FF0000"/>
                </a:solidFill>
                <a:latin typeface="Chalkboard SE Bold"/>
                <a:cs typeface="Chalkboard SE Bold"/>
              </a:rPr>
              <a:t>contributions</a:t>
            </a:r>
          </a:p>
          <a:p>
            <a:r>
              <a:rPr lang="en-US" sz="2000" dirty="0">
                <a:solidFill>
                  <a:srgbClr val="FF0000"/>
                </a:solidFill>
                <a:latin typeface="Chalkboard SE Bold"/>
                <a:cs typeface="Chalkboard SE Bold"/>
              </a:rPr>
              <a:t>to vacuum energy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E0A2C3-5120-7848-9096-53DC805E88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8135" y="5661248"/>
            <a:ext cx="664265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7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23C32-1664-AE44-AB53-3A321BE8FCCD}"/>
              </a:ext>
            </a:extLst>
          </p:cNvPr>
          <p:cNvSpPr txBox="1"/>
          <p:nvPr/>
        </p:nvSpPr>
        <p:spPr>
          <a:xfrm>
            <a:off x="289225" y="728112"/>
            <a:ext cx="8565549" cy="5755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44450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/>
              <a:t>Motivation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Running Vacuum Model (RVM)  of Cosmology &amp; inflation without external </a:t>
            </a:r>
            <a:r>
              <a:rPr lang="en-US" sz="1600" b="1" dirty="0" err="1"/>
              <a:t>inflatons</a:t>
            </a:r>
            <a:endParaRPr lang="en-US" sz="1600" b="1" dirty="0"/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String-Inspired Gravitational Theory with Torsion &amp; </a:t>
            </a:r>
            <a:r>
              <a:rPr lang="en-US" sz="1600" b="1" dirty="0" err="1"/>
              <a:t>Grav</a:t>
            </a:r>
            <a:r>
              <a:rPr lang="en-US" sz="1600" b="1" dirty="0"/>
              <a:t>. Anomalies,  axions and torsion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Primordial Gravitational Waves (GW) induced Condensates of Anomalies,             </a:t>
            </a:r>
            <a:r>
              <a:rPr lang="en-US" sz="1600" b="1" dirty="0">
                <a:solidFill>
                  <a:srgbClr val="FF0000"/>
                </a:solidFill>
              </a:rPr>
              <a:t>the role of supersymmetry 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Spontaneous Lorentz and CPT-Violation by axion backgrounds &amp; RVM inflation 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Enhanced cosmic perturbations &amp; densities of primordial black holes (PBH) &amp; GW     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 dark matter components: PBH, together with the torsion-induced axions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Post Inflationary eras &amp; cosmic evolution of the stringy RVM: </a:t>
            </a: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C00000"/>
                </a:solidFill>
              </a:rPr>
              <a:t>Spontaneous Lorentz and CPT-Violation by axion backgrounds &amp; </a:t>
            </a:r>
            <a:r>
              <a:rPr lang="en-US" sz="1600" b="1" dirty="0" err="1">
                <a:solidFill>
                  <a:srgbClr val="C00000"/>
                </a:solidFill>
              </a:rPr>
              <a:t>Leptogenesis</a:t>
            </a:r>
            <a:r>
              <a:rPr lang="en-US" sz="1600" b="1" dirty="0">
                <a:solidFill>
                  <a:srgbClr val="C00000"/>
                </a:solidFill>
              </a:rPr>
              <a:t>     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     in radiation era </a:t>
            </a:r>
            <a:r>
              <a:rPr lang="en-US" sz="1600" b="1" dirty="0">
                <a:solidFill>
                  <a:srgbClr val="C00000"/>
                </a:solidFill>
                <a:sym typeface="Wingdings" pitchFamily="2" charset="2"/>
              </a:rPr>
              <a:t> Baryogenesis ;</a:t>
            </a:r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3C26E5"/>
                </a:solidFill>
              </a:rPr>
              <a:t>Modern-era phenomenology: deviations from </a:t>
            </a:r>
            <a:r>
              <a:rPr lang="el-GR" sz="1600" b="1" dirty="0">
                <a:solidFill>
                  <a:srgbClr val="3C26E5"/>
                </a:solidFill>
              </a:rPr>
              <a:t>Λ</a:t>
            </a:r>
            <a:r>
              <a:rPr lang="en-US" sz="1600" b="1" dirty="0">
                <a:solidFill>
                  <a:srgbClr val="3C26E5"/>
                </a:solidFill>
              </a:rPr>
              <a:t>CDM and alleviation of cosmological 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     data tensions</a:t>
            </a:r>
            <a:r>
              <a:rPr lang="en-US" sz="1600" b="1" dirty="0"/>
              <a:t>? </a:t>
            </a:r>
          </a:p>
          <a:p>
            <a:endParaRPr lang="en-US" sz="1600" b="1" dirty="0"/>
          </a:p>
          <a:p>
            <a:r>
              <a:rPr lang="en-US" sz="1600" b="1" dirty="0"/>
              <a:t> 8.  Summary</a:t>
            </a:r>
          </a:p>
          <a:p>
            <a:endParaRPr lang="en-US" sz="1600" b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B6F4817-F3CD-7E48-8D1D-246015C60DAE}"/>
              </a:ext>
            </a:extLst>
          </p:cNvPr>
          <p:cNvSpPr/>
          <p:nvPr/>
        </p:nvSpPr>
        <p:spPr>
          <a:xfrm>
            <a:off x="107504" y="614490"/>
            <a:ext cx="8747270" cy="3678606"/>
          </a:xfrm>
          <a:prstGeom prst="roundRect">
            <a:avLst/>
          </a:prstGeom>
          <a:noFill/>
          <a:ln w="149225">
            <a:solidFill>
              <a:srgbClr val="FF0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A5A74-EBEF-9344-9181-9C06E15B8110}"/>
              </a:ext>
            </a:extLst>
          </p:cNvPr>
          <p:cNvSpPr txBox="1"/>
          <p:nvPr/>
        </p:nvSpPr>
        <p:spPr>
          <a:xfrm>
            <a:off x="6804248" y="214380"/>
            <a:ext cx="1499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6B"/>
                </a:solidFill>
                <a:latin typeface="Chalkduster" panose="03050602040202020205" pitchFamily="66" charset="77"/>
              </a:rPr>
              <a:t>This talk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2960A9-C10C-1449-CA69-E7CBDBEDFC5E}"/>
              </a:ext>
            </a:extLst>
          </p:cNvPr>
          <p:cNvSpPr/>
          <p:nvPr/>
        </p:nvSpPr>
        <p:spPr>
          <a:xfrm>
            <a:off x="323528" y="3212976"/>
            <a:ext cx="8620503" cy="1398899"/>
          </a:xfrm>
          <a:prstGeom prst="ellipse">
            <a:avLst/>
          </a:prstGeom>
          <a:noFill/>
          <a:ln w="1174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Pictograma en rollo ISO 7010 Peligro general - W001">
            <a:extLst>
              <a:ext uri="{FF2B5EF4-FFF2-40B4-BE49-F238E27FC236}">
                <a16:creationId xmlns:a16="http://schemas.microsoft.com/office/drawing/2014/main" id="{23DF777D-EA10-30A3-5FC9-D84A6F6A3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995" y="2924944"/>
            <a:ext cx="796469" cy="6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681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64008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2755900"/>
            <a:ext cx="5829300" cy="1333500"/>
          </a:xfrm>
          <a:prstGeom prst="rect">
            <a:avLst/>
          </a:prstGeom>
          <a:ln>
            <a:noFill/>
          </a:ln>
        </p:spPr>
      </p:pic>
      <p:sp>
        <p:nvSpPr>
          <p:cNvPr id="7" name="Down Arrow 6"/>
          <p:cNvSpPr/>
          <p:nvPr/>
        </p:nvSpPr>
        <p:spPr>
          <a:xfrm>
            <a:off x="4572000" y="432280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9512" y="908720"/>
            <a:ext cx="2762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Einstein’s equation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63" y="260648"/>
            <a:ext cx="9454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Gravitational Anomalies </a:t>
            </a:r>
            <a:r>
              <a:rPr lang="en-US" sz="2400" dirty="0">
                <a:solidFill>
                  <a:srgbClr val="B44298"/>
                </a:solidFill>
                <a:latin typeface="Arial Black"/>
                <a:cs typeface="Arial Black"/>
              </a:rPr>
              <a:t>&amp; </a:t>
            </a:r>
            <a:r>
              <a:rPr lang="en-US" sz="2400" dirty="0" err="1">
                <a:latin typeface="Arial Black"/>
                <a:cs typeface="Arial Black"/>
              </a:rPr>
              <a:t>Diffeomorphism</a:t>
            </a:r>
            <a:r>
              <a:rPr lang="en-US" sz="2400" dirty="0">
                <a:latin typeface="Arial Black"/>
                <a:cs typeface="Arial Black"/>
              </a:rPr>
              <a:t> Invariance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4126" y="5457998"/>
            <a:ext cx="3002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Diffeomoprphism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invariance breaking by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gravitational anomalies</a:t>
            </a:r>
            <a:r>
              <a:rPr lang="en-US" sz="2400" b="1" dirty="0">
                <a:solidFill>
                  <a:srgbClr val="FF0000"/>
                </a:solidFill>
              </a:rPr>
              <a:t>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242668"/>
            <a:ext cx="1765300" cy="698500"/>
          </a:xfrm>
          <a:prstGeom prst="rect">
            <a:avLst/>
          </a:prstGeom>
        </p:spPr>
      </p:pic>
      <p:pic>
        <p:nvPicPr>
          <p:cNvPr id="13" name="Picture 12" descr="kappa^2_T^mu_nu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568404"/>
            <a:ext cx="4699000" cy="596900"/>
          </a:xfrm>
          <a:prstGeom prst="rect">
            <a:avLst/>
          </a:prstGeom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1331640" y="5301208"/>
            <a:ext cx="4896544" cy="1008112"/>
          </a:xfrm>
          <a:prstGeom prst="round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0800000">
            <a:off x="4211960" y="1500755"/>
            <a:ext cx="50405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3081154"/>
            <a:ext cx="35548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3501008"/>
            <a:ext cx="122413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31640" y="2780928"/>
            <a:ext cx="6480720" cy="122413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35896" y="5457418"/>
            <a:ext cx="6480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= -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1177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64008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2755900"/>
            <a:ext cx="5829300" cy="1333500"/>
          </a:xfrm>
          <a:prstGeom prst="rect">
            <a:avLst/>
          </a:prstGeom>
          <a:ln>
            <a:noFill/>
          </a:ln>
        </p:spPr>
      </p:pic>
      <p:sp>
        <p:nvSpPr>
          <p:cNvPr id="7" name="Down Arrow 6"/>
          <p:cNvSpPr/>
          <p:nvPr/>
        </p:nvSpPr>
        <p:spPr>
          <a:xfrm>
            <a:off x="4572000" y="432280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9512" y="908720"/>
            <a:ext cx="2762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Einstein’s equation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63" y="260648"/>
            <a:ext cx="9454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Gravitational Anomalies </a:t>
            </a:r>
            <a:r>
              <a:rPr lang="en-US" sz="2400" dirty="0">
                <a:solidFill>
                  <a:srgbClr val="B44298"/>
                </a:solidFill>
                <a:latin typeface="Arial Black"/>
                <a:cs typeface="Arial Black"/>
              </a:rPr>
              <a:t>&amp; </a:t>
            </a:r>
            <a:r>
              <a:rPr lang="en-US" sz="2400" dirty="0" err="1">
                <a:latin typeface="Arial Black"/>
                <a:cs typeface="Arial Black"/>
              </a:rPr>
              <a:t>Diffeomorphism</a:t>
            </a:r>
            <a:r>
              <a:rPr lang="en-US" sz="2400" dirty="0">
                <a:latin typeface="Arial Black"/>
                <a:cs typeface="Arial Black"/>
              </a:rPr>
              <a:t> Invariance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738" y="5301208"/>
            <a:ext cx="2635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Conserved Modified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stress-energy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tensor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242668"/>
            <a:ext cx="1765300" cy="698500"/>
          </a:xfrm>
          <a:prstGeom prst="rect">
            <a:avLst/>
          </a:prstGeom>
        </p:spPr>
      </p:pic>
      <p:pic>
        <p:nvPicPr>
          <p:cNvPr id="13" name="Picture 12" descr="kappa^2_T^mu_nu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568404"/>
            <a:ext cx="4699000" cy="596900"/>
          </a:xfrm>
          <a:prstGeom prst="rect">
            <a:avLst/>
          </a:prstGeom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1403648" y="5301208"/>
            <a:ext cx="4896544" cy="1008112"/>
          </a:xfrm>
          <a:prstGeom prst="round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0800000">
            <a:off x="4211960" y="1500755"/>
            <a:ext cx="50405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3081154"/>
            <a:ext cx="35548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3501008"/>
            <a:ext cx="122413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31640" y="2780928"/>
            <a:ext cx="6480720" cy="122413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35896" y="5457418"/>
            <a:ext cx="6480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 +</a:t>
            </a:r>
            <a:r>
              <a:rPr lang="en-US" sz="40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36096" y="5518973"/>
            <a:ext cx="4542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=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4437112"/>
            <a:ext cx="936104" cy="931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0643" y="4581128"/>
            <a:ext cx="1392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halkboard SE Regular"/>
                <a:cs typeface="Chalkboard SE Regular"/>
              </a:rPr>
              <a:t>No problem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Chalkboard SE Regular"/>
                <a:cs typeface="Chalkboard SE Regular"/>
              </a:rPr>
              <a:t>with </a:t>
            </a:r>
            <a:r>
              <a:rPr lang="en-US" b="1" dirty="0" err="1">
                <a:solidFill>
                  <a:srgbClr val="0000FF"/>
                </a:solidFill>
                <a:latin typeface="Chalkboard SE Regular"/>
                <a:cs typeface="Chalkboard SE Regular"/>
              </a:rPr>
              <a:t>diffeo</a:t>
            </a:r>
            <a:endParaRPr lang="en-US" b="1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77701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64008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2755900"/>
            <a:ext cx="5829300" cy="1333500"/>
          </a:xfrm>
          <a:prstGeom prst="rect">
            <a:avLst/>
          </a:prstGeom>
          <a:ln>
            <a:noFill/>
          </a:ln>
        </p:spPr>
      </p:pic>
      <p:sp>
        <p:nvSpPr>
          <p:cNvPr id="7" name="Down Arrow 6"/>
          <p:cNvSpPr/>
          <p:nvPr/>
        </p:nvSpPr>
        <p:spPr>
          <a:xfrm>
            <a:off x="4572000" y="432280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9512" y="908720"/>
            <a:ext cx="2762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Einstein’s equation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63" y="260648"/>
            <a:ext cx="9454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Gravitational Anomalies </a:t>
            </a:r>
            <a:r>
              <a:rPr lang="en-US" sz="2400" dirty="0">
                <a:solidFill>
                  <a:srgbClr val="B44298"/>
                </a:solidFill>
                <a:latin typeface="Arial Black"/>
                <a:cs typeface="Arial Black"/>
              </a:rPr>
              <a:t>&amp; </a:t>
            </a:r>
            <a:r>
              <a:rPr lang="en-US" sz="2400" dirty="0" err="1">
                <a:latin typeface="Arial Black"/>
                <a:cs typeface="Arial Black"/>
              </a:rPr>
              <a:t>Diffeomorphism</a:t>
            </a:r>
            <a:r>
              <a:rPr lang="en-US" sz="2400" dirty="0">
                <a:latin typeface="Arial Black"/>
                <a:cs typeface="Arial Black"/>
              </a:rPr>
              <a:t> Invariance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738" y="5301208"/>
            <a:ext cx="2635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Conserved Modified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stress-energy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tensor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242668"/>
            <a:ext cx="1765300" cy="698500"/>
          </a:xfrm>
          <a:prstGeom prst="rect">
            <a:avLst/>
          </a:prstGeom>
        </p:spPr>
      </p:pic>
      <p:pic>
        <p:nvPicPr>
          <p:cNvPr id="13" name="Picture 12" descr="kappa^2_T^mu_nu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568404"/>
            <a:ext cx="4699000" cy="596900"/>
          </a:xfrm>
          <a:prstGeom prst="rect">
            <a:avLst/>
          </a:prstGeom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1403648" y="5301208"/>
            <a:ext cx="4896544" cy="1008112"/>
          </a:xfrm>
          <a:prstGeom prst="round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0800000">
            <a:off x="4211960" y="1500755"/>
            <a:ext cx="50405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3081154"/>
            <a:ext cx="35548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3501008"/>
            <a:ext cx="122413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31640" y="2780928"/>
            <a:ext cx="6480720" cy="122413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35896" y="5457418"/>
            <a:ext cx="6480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 +</a:t>
            </a:r>
            <a:r>
              <a:rPr lang="en-US" sz="40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36096" y="5518973"/>
            <a:ext cx="4542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=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4437112"/>
            <a:ext cx="936104" cy="931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0643" y="4581128"/>
            <a:ext cx="1392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halkboard SE Regular"/>
                <a:cs typeface="Chalkboard SE Regular"/>
              </a:rPr>
              <a:t>No problem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Chalkboard SE Regular"/>
                <a:cs typeface="Chalkboard SE Regular"/>
              </a:rPr>
              <a:t>with </a:t>
            </a:r>
            <a:r>
              <a:rPr lang="en-US" b="1" dirty="0" err="1">
                <a:solidFill>
                  <a:srgbClr val="0000FF"/>
                </a:solidFill>
                <a:latin typeface="Chalkboard SE Regular"/>
                <a:cs typeface="Chalkboard SE Regular"/>
              </a:rPr>
              <a:t>diffeo</a:t>
            </a:r>
            <a:endParaRPr lang="en-US" b="1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FA287E-72A3-815D-A7DC-EA681F1E75A9}"/>
              </a:ext>
            </a:extLst>
          </p:cNvPr>
          <p:cNvSpPr txBox="1"/>
          <p:nvPr/>
        </p:nvSpPr>
        <p:spPr>
          <a:xfrm rot="20793956">
            <a:off x="5122793" y="3759337"/>
            <a:ext cx="3353803" cy="9233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Bradley Hand" pitchFamily="2" charset="77"/>
              </a:rPr>
              <a:t>Exchange of energy </a:t>
            </a:r>
          </a:p>
          <a:p>
            <a:pPr algn="ctr"/>
            <a:r>
              <a:rPr lang="en-US" b="1" dirty="0">
                <a:latin typeface="Bradley Hand" pitchFamily="2" charset="77"/>
              </a:rPr>
              <a:t>Between axions and </a:t>
            </a:r>
          </a:p>
          <a:p>
            <a:pPr algn="ctr"/>
            <a:r>
              <a:rPr lang="en-US" b="1" dirty="0">
                <a:latin typeface="Bradley Hand" pitchFamily="2" charset="77"/>
              </a:rPr>
              <a:t>Gravitational (anomaly) sector</a:t>
            </a:r>
          </a:p>
        </p:txBody>
      </p:sp>
    </p:spTree>
    <p:extLst>
      <p:ext uri="{BB962C8B-B14F-4D97-AF65-F5344CB8AC3E}">
        <p14:creationId xmlns:p14="http://schemas.microsoft.com/office/powerpoint/2010/main" val="3403737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059" y="2028616"/>
            <a:ext cx="8237896" cy="2800767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4. 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Primordial Gravitational</a:t>
            </a:r>
          </a:p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Waves, Anomaly condensates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 The role of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Supersymmetry</a:t>
            </a:r>
          </a:p>
        </p:txBody>
      </p:sp>
    </p:spTree>
    <p:extLst>
      <p:ext uri="{BB962C8B-B14F-4D97-AF65-F5344CB8AC3E}">
        <p14:creationId xmlns:p14="http://schemas.microsoft.com/office/powerpoint/2010/main" val="1486836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6345081" y="1356769"/>
            <a:ext cx="2808626" cy="249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8179">
            <a:off x="4565731" y="502985"/>
            <a:ext cx="2808626" cy="249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2006517" y="924721"/>
            <a:ext cx="2808626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2542167" y="1527137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21016047">
            <a:off x="5116402" y="1359895"/>
            <a:ext cx="198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anomalies </a:t>
            </a:r>
          </a:p>
        </p:txBody>
      </p:sp>
      <p:sp>
        <p:nvSpPr>
          <p:cNvPr id="13" name="TextBox 12"/>
          <p:cNvSpPr txBox="1"/>
          <p:nvPr/>
        </p:nvSpPr>
        <p:spPr>
          <a:xfrm rot="944101">
            <a:off x="6965984" y="2410297"/>
            <a:ext cx="1893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Primordial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waves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BE9E40-F4F7-0B4D-A328-EBFC74357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883">
            <a:off x="6948264" y="1412776"/>
            <a:ext cx="846336" cy="846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09A3D7-7D0F-3A4C-A6D2-F4F13F437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82642">
            <a:off x="6026590" y="2219294"/>
            <a:ext cx="846336" cy="846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237F61-FAE0-A44A-B901-7998388E2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980728"/>
            <a:ext cx="846336" cy="8463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2249B6-2BBB-0E41-96BA-6A9983FA1B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37827">
            <a:off x="2498537" y="616958"/>
            <a:ext cx="1043608" cy="6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81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391219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0743633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391219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7" name="Oval 6"/>
          <p:cNvSpPr/>
          <p:nvPr/>
        </p:nvSpPr>
        <p:spPr>
          <a:xfrm>
            <a:off x="2483768" y="1988840"/>
            <a:ext cx="2592288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5556">
                        <a14:foregroundMark x1="53556" y1="14222" x2="53556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216" y="2132856"/>
            <a:ext cx="1800200" cy="814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0152" y="1556792"/>
            <a:ext cx="249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absent before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formation of GW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4437112"/>
            <a:ext cx="6912768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No potential for KR </a:t>
            </a:r>
            <a:r>
              <a:rPr lang="en-US" sz="2000" b="1" dirty="0" err="1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axion</a:t>
            </a:r>
            <a:r>
              <a:rPr lang="en-US" sz="2000" b="1" dirty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 before generation of GW </a:t>
            </a:r>
          </a:p>
          <a:p>
            <a:pPr algn="ctr"/>
            <a:endParaRPr lang="en-US" sz="800" dirty="0">
              <a:solidFill>
                <a:srgbClr val="FC0107"/>
              </a:solidFill>
              <a:sym typeface="Wingdings"/>
            </a:endParaRPr>
          </a:p>
          <a:p>
            <a:pPr marL="342900" indent="-342900" algn="ctr">
              <a:buFont typeface="Wingdings" charset="0"/>
              <a:buChar char="à"/>
            </a:pPr>
            <a:r>
              <a:rPr lang="en-US" sz="2000" b="1" dirty="0">
                <a:solidFill>
                  <a:srgbClr val="FC0107"/>
                </a:solidFill>
                <a:latin typeface="Chalkboard"/>
                <a:cs typeface="Chalkboard"/>
                <a:sym typeface="Wingdings"/>
              </a:rPr>
              <a:t>stiff-matter, equation of state </a:t>
            </a:r>
            <a:r>
              <a:rPr lang="en-US" sz="2800" b="1" dirty="0">
                <a:latin typeface="Chalkboard"/>
                <a:cs typeface="Chalkboard"/>
                <a:sym typeface="Wingdings"/>
              </a:rPr>
              <a:t>w=+1</a:t>
            </a:r>
          </a:p>
          <a:p>
            <a:pPr marL="342900" indent="-342900" algn="ctr">
              <a:buFont typeface="Wingdings" charset="0"/>
              <a:buChar char="à"/>
            </a:pPr>
            <a:r>
              <a:rPr lang="en-US" sz="2800" b="1" dirty="0">
                <a:latin typeface="Chalkboard"/>
                <a:cs typeface="Chalkboard"/>
                <a:sym typeface="Wingdings"/>
              </a:rPr>
              <a:t>stiff-</a:t>
            </a:r>
            <a:r>
              <a:rPr lang="en-US" sz="2800" b="1" dirty="0" err="1">
                <a:latin typeface="Chalkboard"/>
                <a:cs typeface="Chalkboard"/>
                <a:sym typeface="Wingdings"/>
              </a:rPr>
              <a:t>axion</a:t>
            </a:r>
            <a:r>
              <a:rPr lang="en-US" sz="2800" b="1" dirty="0">
                <a:latin typeface="Chalkboard"/>
                <a:cs typeface="Chalkboard"/>
                <a:sym typeface="Wingdings"/>
              </a:rPr>
              <a:t>-matter dominance</a:t>
            </a:r>
          </a:p>
          <a:p>
            <a:pPr algn="ctr"/>
            <a:r>
              <a:rPr lang="en-US" sz="2800" b="1" dirty="0">
                <a:latin typeface="Chalkboard"/>
                <a:cs typeface="Chalkboard"/>
                <a:sym typeface="Wingdings"/>
              </a:rPr>
              <a:t>during very early (pre-inflationary) Universe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6" y="1484784"/>
            <a:ext cx="9823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C0107"/>
                </a:solidFill>
                <a:latin typeface="Arial Black"/>
                <a:cs typeface="Arial Black"/>
              </a:rPr>
              <a:t>NB: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949441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391219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7" name="Oval 6"/>
          <p:cNvSpPr/>
          <p:nvPr/>
        </p:nvSpPr>
        <p:spPr>
          <a:xfrm>
            <a:off x="2483768" y="1988840"/>
            <a:ext cx="2592288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5556">
                        <a14:foregroundMark x1="53556" y1="14222" x2="53556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216" y="2132856"/>
            <a:ext cx="1800200" cy="814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0152" y="1556792"/>
            <a:ext cx="249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absent before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formation of GW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4437112"/>
            <a:ext cx="6912768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No potential for KR </a:t>
            </a:r>
            <a:r>
              <a:rPr lang="en-US" sz="2000" b="1" dirty="0" err="1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axion</a:t>
            </a:r>
            <a:r>
              <a:rPr lang="en-US" sz="2000" b="1" dirty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 before generation of GW </a:t>
            </a:r>
          </a:p>
          <a:p>
            <a:pPr algn="ctr"/>
            <a:endParaRPr lang="en-US" sz="800" dirty="0">
              <a:solidFill>
                <a:srgbClr val="FC0107"/>
              </a:solidFill>
              <a:sym typeface="Wingdings"/>
            </a:endParaRPr>
          </a:p>
          <a:p>
            <a:pPr marL="342900" indent="-342900" algn="ctr">
              <a:buFont typeface="Wingdings" charset="0"/>
              <a:buChar char="à"/>
            </a:pPr>
            <a:r>
              <a:rPr lang="en-US" sz="2000" b="1" dirty="0">
                <a:solidFill>
                  <a:srgbClr val="FC0107"/>
                </a:solidFill>
                <a:latin typeface="Chalkboard"/>
                <a:cs typeface="Chalkboard"/>
                <a:sym typeface="Wingdings"/>
              </a:rPr>
              <a:t>stiff-matter, equation of state </a:t>
            </a:r>
            <a:r>
              <a:rPr lang="en-US" sz="2800" b="1" dirty="0">
                <a:latin typeface="Chalkboard"/>
                <a:cs typeface="Chalkboard"/>
                <a:sym typeface="Wingdings"/>
              </a:rPr>
              <a:t>w=+1</a:t>
            </a:r>
          </a:p>
          <a:p>
            <a:pPr marL="342900" indent="-342900" algn="ctr">
              <a:buFont typeface="Wingdings" charset="0"/>
              <a:buChar char="à"/>
            </a:pPr>
            <a:r>
              <a:rPr lang="en-US" sz="2800" b="1" dirty="0">
                <a:latin typeface="Chalkboard"/>
                <a:cs typeface="Chalkboard"/>
                <a:sym typeface="Wingdings"/>
              </a:rPr>
              <a:t>stiff-</a:t>
            </a:r>
            <a:r>
              <a:rPr lang="en-US" sz="2800" b="1" dirty="0" err="1">
                <a:latin typeface="Chalkboard"/>
                <a:cs typeface="Chalkboard"/>
                <a:sym typeface="Wingdings"/>
              </a:rPr>
              <a:t>axion</a:t>
            </a:r>
            <a:r>
              <a:rPr lang="en-US" sz="2800" b="1" dirty="0">
                <a:latin typeface="Chalkboard"/>
                <a:cs typeface="Chalkboard"/>
                <a:sym typeface="Wingdings"/>
              </a:rPr>
              <a:t>-matter dominance</a:t>
            </a:r>
          </a:p>
          <a:p>
            <a:pPr algn="ctr"/>
            <a:r>
              <a:rPr lang="en-US" sz="2800" b="1" dirty="0">
                <a:latin typeface="Chalkboard"/>
                <a:cs typeface="Chalkboard"/>
                <a:sym typeface="Wingdings"/>
              </a:rPr>
              <a:t>during very early (pre-inflationary) Universe</a:t>
            </a:r>
          </a:p>
        </p:txBody>
      </p:sp>
      <p:sp>
        <p:nvSpPr>
          <p:cNvPr id="12" name="TextBox 11"/>
          <p:cNvSpPr txBox="1"/>
          <p:nvPr/>
        </p:nvSpPr>
        <p:spPr>
          <a:xfrm rot="20779017">
            <a:off x="6990356" y="4508356"/>
            <a:ext cx="1963999" cy="1200329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halkboard SE Bold"/>
                <a:cs typeface="Chalkboard SE Bold"/>
              </a:rPr>
              <a:t>c.f. </a:t>
            </a:r>
            <a:r>
              <a:rPr lang="en-US" b="1" dirty="0" err="1">
                <a:solidFill>
                  <a:srgbClr val="FF0000"/>
                </a:solidFill>
                <a:latin typeface="Chalkboard SE Bold"/>
                <a:cs typeface="Chalkboard SE Bold"/>
              </a:rPr>
              <a:t>Zeldovich</a:t>
            </a:r>
            <a:endParaRPr lang="en-US" b="1" dirty="0">
              <a:solidFill>
                <a:srgbClr val="FF0000"/>
              </a:solidFill>
              <a:latin typeface="Chalkboard SE Bold"/>
              <a:cs typeface="Chalkboard SE Bold"/>
            </a:endParaRPr>
          </a:p>
          <a:p>
            <a:pPr algn="ctr"/>
            <a:r>
              <a:rPr lang="en-US" b="1" dirty="0">
                <a:latin typeface="Chalkboard SE Bold"/>
                <a:cs typeface="Chalkboard SE Bold"/>
              </a:rPr>
              <a:t>but for baryons</a:t>
            </a:r>
          </a:p>
          <a:p>
            <a:pPr algn="ctr"/>
            <a:r>
              <a:rPr lang="en-US" b="1" dirty="0">
                <a:latin typeface="Chalkboard SE Bold"/>
                <a:cs typeface="Chalkboard SE Bold"/>
              </a:rPr>
              <a:t>in his model;</a:t>
            </a:r>
          </a:p>
          <a:p>
            <a:pPr algn="ctr"/>
            <a:r>
              <a:rPr lang="en-US" b="1" dirty="0">
                <a:solidFill>
                  <a:srgbClr val="3C26E5"/>
                </a:solidFill>
                <a:latin typeface="Chalkboard SE Bold"/>
                <a:cs typeface="Chalkboard SE Bold"/>
              </a:rPr>
              <a:t>cf. also </a:t>
            </a:r>
            <a:r>
              <a:rPr lang="en-US" b="1" dirty="0" err="1">
                <a:solidFill>
                  <a:srgbClr val="3C26E5"/>
                </a:solidFill>
                <a:latin typeface="Chalkboard SE Bold"/>
                <a:cs typeface="Chalkboard SE Bold"/>
              </a:rPr>
              <a:t>Chavanis</a:t>
            </a:r>
            <a:endParaRPr lang="en-US" b="1" dirty="0">
              <a:solidFill>
                <a:srgbClr val="3C26E5"/>
              </a:solidFill>
              <a:latin typeface="Chalkboard SE Bold"/>
              <a:cs typeface="Chalkboard SE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1484784"/>
            <a:ext cx="9823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C0107"/>
                </a:solidFill>
                <a:latin typeface="Arial Black"/>
                <a:cs typeface="Arial Black"/>
              </a:rPr>
              <a:t>NB: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797130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391219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4437112"/>
            <a:ext cx="6120680" cy="707886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Potential Origins in pre-inflationary era? </a:t>
            </a:r>
            <a:endParaRPr lang="en-US" sz="2000" dirty="0">
              <a:solidFill>
                <a:srgbClr val="FC0107"/>
              </a:solidFill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2653485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4437112"/>
            <a:ext cx="6120680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Potential Origins in pre-inflationary era?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  <a:sym typeface="Wingdings"/>
              </a:rPr>
              <a:t>Collapse/collisions of Domain walls formed in theories with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(approximate) discrete symmetry breaking, e.g. </a:t>
            </a:r>
            <a:r>
              <a:rPr lang="en-US" sz="2000" dirty="0">
                <a:solidFill>
                  <a:srgbClr val="FF006B"/>
                </a:solidFill>
                <a:latin typeface="Chalkboard SE Regular"/>
                <a:cs typeface="Chalkboard SE Regular"/>
              </a:rPr>
              <a:t>via bias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in double-well potentials of some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condensate (gravitino </a:t>
            </a:r>
            <a:r>
              <a:rPr lang="el-GR" sz="2000" i="1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ψ</a:t>
            </a:r>
            <a:r>
              <a:rPr lang="el-GR" sz="2000" i="1" baseline="-25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μ</a:t>
            </a:r>
            <a:r>
              <a:rPr lang="el-GR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or </a:t>
            </a:r>
            <a:r>
              <a:rPr lang="en-US" sz="2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gaugino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)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 </a:t>
            </a:r>
            <a:endParaRPr lang="en-US" sz="2000" dirty="0">
              <a:solidFill>
                <a:srgbClr val="0000FF"/>
              </a:solidFill>
              <a:latin typeface="Chalkboard SE Regular"/>
              <a:cs typeface="Chalkboard SE Regular"/>
              <a:sym typeface="Wingdings"/>
            </a:endParaRPr>
          </a:p>
          <a:p>
            <a:pPr algn="ctr"/>
            <a:endParaRPr lang="en-US" sz="2000" dirty="0">
              <a:solidFill>
                <a:srgbClr val="FC0107"/>
              </a:solidFill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0CF21-6F00-4646-8721-B8A65033A60E}"/>
              </a:ext>
            </a:extLst>
          </p:cNvPr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17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664" y="2780928"/>
            <a:ext cx="4884671" cy="1015663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 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Motivation</a:t>
            </a:r>
            <a:endParaRPr lang="en-US" sz="4000" b="1" dirty="0">
              <a:solidFill>
                <a:srgbClr val="FC01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9479208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he symmetric, lyotropic double-well potential.">
            <a:extLst>
              <a:ext uri="{FF2B5EF4-FFF2-40B4-BE49-F238E27FC236}">
                <a16:creationId xmlns:a16="http://schemas.microsoft.com/office/drawing/2014/main" id="{309522FB-FE5A-6BB8-32A8-298E06CB8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54586" r="12201" b="10092"/>
          <a:stretch/>
        </p:blipFill>
        <p:spPr bwMode="auto">
          <a:xfrm>
            <a:off x="2335497" y="1187460"/>
            <a:ext cx="3460639" cy="23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4437112"/>
            <a:ext cx="6120680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Potential Origins in pre-inflationary era?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  <a:sym typeface="Wingdings"/>
              </a:rPr>
              <a:t>Collapse/collisions of Domain walls formed in theories with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(approximate) discrete symmetry breaking, e.g. </a:t>
            </a:r>
            <a:r>
              <a:rPr lang="en-US" sz="2000" dirty="0">
                <a:solidFill>
                  <a:srgbClr val="FF006B"/>
                </a:solidFill>
                <a:latin typeface="Chalkboard SE Regular"/>
                <a:cs typeface="Chalkboard SE Regular"/>
              </a:rPr>
              <a:t>via bias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in double-well potentials of some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condensate (gravitino</a:t>
            </a:r>
            <a:r>
              <a:rPr lang="el-GR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l-GR" sz="2000" i="1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ψ</a:t>
            </a:r>
            <a:r>
              <a:rPr lang="el-GR" sz="2000" i="1" baseline="-25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μ</a:t>
            </a:r>
            <a:r>
              <a:rPr lang="en-US" sz="2000" i="1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or </a:t>
            </a:r>
            <a:r>
              <a:rPr lang="en-US" sz="2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gaugino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)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 </a:t>
            </a:r>
            <a:endParaRPr lang="en-US" sz="2000" dirty="0">
              <a:solidFill>
                <a:srgbClr val="0000FF"/>
              </a:solidFill>
              <a:latin typeface="Chalkboard SE Regular"/>
              <a:cs typeface="Chalkboard SE Regular"/>
              <a:sym typeface="Wingdings"/>
            </a:endParaRPr>
          </a:p>
          <a:p>
            <a:pPr algn="ctr"/>
            <a:endParaRPr lang="en-US" sz="2000" dirty="0">
              <a:solidFill>
                <a:srgbClr val="FC0107"/>
              </a:solidFill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6995" y="3131676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305966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06828" y="298766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2843808" y="5682952"/>
            <a:ext cx="2736304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4034546" y="319323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783892" y="326523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E4FEE-2273-444C-A60C-1C42229DDEFF}"/>
              </a:ext>
            </a:extLst>
          </p:cNvPr>
          <p:cNvSpPr txBox="1"/>
          <p:nvPr/>
        </p:nvSpPr>
        <p:spPr>
          <a:xfrm rot="20069788">
            <a:off x="49156" y="1883389"/>
            <a:ext cx="2290499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Role of (Local)</a:t>
            </a:r>
          </a:p>
          <a:p>
            <a:r>
              <a:rPr lang="en-US" dirty="0">
                <a:latin typeface="Chalkduster" panose="03050602040202020205" pitchFamily="66" charset="77"/>
              </a:rPr>
              <a:t>Supersymmetry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A694-AD16-DAC2-75A5-16C1308A8EE4}"/>
              </a:ext>
            </a:extLst>
          </p:cNvPr>
          <p:cNvSpPr txBox="1"/>
          <p:nvPr/>
        </p:nvSpPr>
        <p:spPr>
          <a:xfrm>
            <a:off x="4099237" y="1763524"/>
            <a:ext cx="7607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C6AEBD-7D99-DDF0-89F5-BD9D6436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241365"/>
            <a:ext cx="1073338" cy="2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448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he symmetric, lyotropic double-well potential.">
            <a:extLst>
              <a:ext uri="{FF2B5EF4-FFF2-40B4-BE49-F238E27FC236}">
                <a16:creationId xmlns:a16="http://schemas.microsoft.com/office/drawing/2014/main" id="{309522FB-FE5A-6BB8-32A8-298E06CB8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54586" r="12201" b="10092"/>
          <a:stretch/>
        </p:blipFill>
        <p:spPr bwMode="auto">
          <a:xfrm>
            <a:off x="2335497" y="1187460"/>
            <a:ext cx="3460639" cy="23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4437112"/>
            <a:ext cx="6120680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Potential Origins in pre-inflationary era?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  <a:sym typeface="Wingdings"/>
              </a:rPr>
              <a:t>Collapse/collisions of Domain walls formed in theories with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(approximate) discrete symmetry breaking, e.g. </a:t>
            </a:r>
            <a:r>
              <a:rPr lang="en-US" sz="2000" dirty="0">
                <a:solidFill>
                  <a:srgbClr val="FF006B"/>
                </a:solidFill>
                <a:latin typeface="Chalkboard SE Regular"/>
                <a:cs typeface="Chalkboard SE Regular"/>
              </a:rPr>
              <a:t>via bias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in double-well potentials of some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condensate (gravitino</a:t>
            </a:r>
            <a:r>
              <a:rPr lang="el-GR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l-GR" sz="2000" i="1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ψ</a:t>
            </a:r>
            <a:r>
              <a:rPr lang="el-GR" sz="2000" i="1" baseline="-25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μ</a:t>
            </a:r>
            <a:r>
              <a:rPr lang="en-US" sz="2000" i="1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or </a:t>
            </a:r>
            <a:r>
              <a:rPr lang="en-US" sz="2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gaugino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)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 </a:t>
            </a:r>
            <a:endParaRPr lang="en-US" sz="2000" dirty="0">
              <a:solidFill>
                <a:srgbClr val="0000FF"/>
              </a:solidFill>
              <a:latin typeface="Chalkboard SE Regular"/>
              <a:cs typeface="Chalkboard SE Regular"/>
              <a:sym typeface="Wingdings"/>
            </a:endParaRPr>
          </a:p>
          <a:p>
            <a:pPr algn="ctr"/>
            <a:endParaRPr lang="en-US" sz="2000" dirty="0">
              <a:solidFill>
                <a:srgbClr val="FC0107"/>
              </a:solidFill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6995" y="3131676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305966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06828" y="298766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56177" y="1663640"/>
            <a:ext cx="21305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5004048" y="2348880"/>
            <a:ext cx="1152128" cy="1017404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843808" y="5682952"/>
            <a:ext cx="2736304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4034546" y="319323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783892" y="326523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E4FEE-2273-444C-A60C-1C42229DDEFF}"/>
              </a:ext>
            </a:extLst>
          </p:cNvPr>
          <p:cNvSpPr txBox="1"/>
          <p:nvPr/>
        </p:nvSpPr>
        <p:spPr>
          <a:xfrm rot="20069788">
            <a:off x="49156" y="1883389"/>
            <a:ext cx="2290499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Role of (Local)</a:t>
            </a:r>
          </a:p>
          <a:p>
            <a:r>
              <a:rPr lang="en-US" dirty="0">
                <a:latin typeface="Chalkduster" panose="03050602040202020205" pitchFamily="66" charset="77"/>
              </a:rPr>
              <a:t>Supersymmetry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A694-AD16-DAC2-75A5-16C1308A8EE4}"/>
              </a:ext>
            </a:extLst>
          </p:cNvPr>
          <p:cNvSpPr txBox="1"/>
          <p:nvPr/>
        </p:nvSpPr>
        <p:spPr>
          <a:xfrm>
            <a:off x="4099237" y="1763524"/>
            <a:ext cx="7607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C6AEBD-7D99-DDF0-89F5-BD9D6436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241365"/>
            <a:ext cx="1073338" cy="25829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C39CD9F-2431-90F7-BC85-F35B42A20F38}"/>
              </a:ext>
            </a:extLst>
          </p:cNvPr>
          <p:cNvCxnSpPr>
            <a:cxnSpLocks/>
          </p:cNvCxnSpPr>
          <p:nvPr/>
        </p:nvCxnSpPr>
        <p:spPr>
          <a:xfrm flipH="1">
            <a:off x="3168300" y="1961642"/>
            <a:ext cx="2987876" cy="1210684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2163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he symmetric, lyotropic double-well potential.">
            <a:extLst>
              <a:ext uri="{FF2B5EF4-FFF2-40B4-BE49-F238E27FC236}">
                <a16:creationId xmlns:a16="http://schemas.microsoft.com/office/drawing/2014/main" id="{309522FB-FE5A-6BB8-32A8-298E06CB8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54586" r="12201" b="10092"/>
          <a:stretch/>
        </p:blipFill>
        <p:spPr bwMode="auto">
          <a:xfrm>
            <a:off x="2335497" y="1187460"/>
            <a:ext cx="3460639" cy="23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6995" y="3131676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305966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06828" y="298766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56177" y="1663640"/>
            <a:ext cx="21305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5004048" y="2348880"/>
            <a:ext cx="1152128" cy="1017404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4034546" y="319323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783892" y="326523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E4FEE-2273-444C-A60C-1C42229DDEFF}"/>
              </a:ext>
            </a:extLst>
          </p:cNvPr>
          <p:cNvSpPr txBox="1"/>
          <p:nvPr/>
        </p:nvSpPr>
        <p:spPr>
          <a:xfrm rot="20069788">
            <a:off x="49156" y="1883389"/>
            <a:ext cx="2290499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Role of (Local)</a:t>
            </a:r>
          </a:p>
          <a:p>
            <a:r>
              <a:rPr lang="en-US" dirty="0">
                <a:latin typeface="Chalkduster" panose="03050602040202020205" pitchFamily="66" charset="77"/>
              </a:rPr>
              <a:t>Supersymmetry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A694-AD16-DAC2-75A5-16C1308A8EE4}"/>
              </a:ext>
            </a:extLst>
          </p:cNvPr>
          <p:cNvSpPr txBox="1"/>
          <p:nvPr/>
        </p:nvSpPr>
        <p:spPr>
          <a:xfrm>
            <a:off x="4099237" y="1763524"/>
            <a:ext cx="7607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C6AEBD-7D99-DDF0-89F5-BD9D6436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241365"/>
            <a:ext cx="1073338" cy="2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F624A5-86C9-BF07-2253-E9A82D9BB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10" y="3649063"/>
            <a:ext cx="7407326" cy="716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FD8BC-934D-EB53-C9C1-AF477791C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01" y="4293096"/>
            <a:ext cx="5204194" cy="922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6F347-6328-076A-FAEE-87086077E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240" y="5179984"/>
            <a:ext cx="7399096" cy="1129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2B38C3-04E9-832D-5EB3-E17610A01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648" y="4577664"/>
            <a:ext cx="3369600" cy="436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80EA30-A592-D081-F9ED-C9DCE5A3502B}"/>
              </a:ext>
            </a:extLst>
          </p:cNvPr>
          <p:cNvSpPr txBox="1"/>
          <p:nvPr/>
        </p:nvSpPr>
        <p:spPr>
          <a:xfrm>
            <a:off x="7570904" y="4259561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λ = </a:t>
            </a:r>
            <a:r>
              <a:rPr lang="en-GB" b="1" dirty="0" err="1">
                <a:solidFill>
                  <a:srgbClr val="FF0000"/>
                </a:solidFill>
              </a:rPr>
              <a:t>Goldstino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53D97-3F32-FE93-FA72-60DB30B402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4368" y="3680963"/>
            <a:ext cx="1290233" cy="421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1887C0-3C6C-9917-F7A7-315EE62122B0}"/>
              </a:ext>
            </a:extLst>
          </p:cNvPr>
          <p:cNvSpPr txBox="1"/>
          <p:nvPr/>
        </p:nvSpPr>
        <p:spPr>
          <a:xfrm>
            <a:off x="8211010" y="34003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dilaton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3723E5-202B-42F5-61FA-8540602F0A39}"/>
              </a:ext>
            </a:extLst>
          </p:cNvPr>
          <p:cNvSpPr txBox="1"/>
          <p:nvPr/>
        </p:nvSpPr>
        <p:spPr>
          <a:xfrm>
            <a:off x="2195736" y="6376682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 = </a:t>
            </a:r>
            <a:r>
              <a:rPr lang="en-GB" i="1" dirty="0"/>
              <a:t>inverse RG scale</a:t>
            </a:r>
            <a:endParaRPr lang="en-US" i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716AC12-C258-E000-EF31-91BF3D8E5FAB}"/>
              </a:ext>
            </a:extLst>
          </p:cNvPr>
          <p:cNvCxnSpPr>
            <a:cxnSpLocks/>
          </p:cNvCxnSpPr>
          <p:nvPr/>
        </p:nvCxnSpPr>
        <p:spPr>
          <a:xfrm flipH="1">
            <a:off x="3168300" y="1961642"/>
            <a:ext cx="2987876" cy="1210684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1373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4437112"/>
            <a:ext cx="6120680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Potential Origins in pre-inflationary era?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  <a:sym typeface="Wingdings"/>
              </a:rPr>
              <a:t>Collapse/collisions of Domain walls formed in theories with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(approximate) discrete symmetry breaking, e.g. </a:t>
            </a:r>
            <a:r>
              <a:rPr lang="en-US" sz="2000" dirty="0">
                <a:solidFill>
                  <a:srgbClr val="FF006B"/>
                </a:solidFill>
                <a:latin typeface="Chalkboard SE Regular"/>
                <a:cs typeface="Chalkboard SE Regular"/>
              </a:rPr>
              <a:t>via bias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in double-well potentials of some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condensate (gravitino</a:t>
            </a:r>
            <a:r>
              <a:rPr lang="el-GR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l-GR" sz="2000" i="1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ψ</a:t>
            </a:r>
            <a:r>
              <a:rPr lang="el-GR" sz="2000" i="1" baseline="-25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μ</a:t>
            </a:r>
            <a:r>
              <a:rPr lang="en-US" sz="2000" i="1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or </a:t>
            </a:r>
            <a:r>
              <a:rPr lang="en-US" sz="2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gaugino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)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 </a:t>
            </a:r>
            <a:endParaRPr lang="en-US" sz="2000" dirty="0">
              <a:solidFill>
                <a:srgbClr val="0000FF"/>
              </a:solidFill>
              <a:latin typeface="Chalkboard SE Regular"/>
              <a:cs typeface="Chalkboard SE Regular"/>
              <a:sym typeface="Wingdings"/>
            </a:endParaRPr>
          </a:p>
          <a:p>
            <a:pPr algn="ctr"/>
            <a:endParaRPr lang="en-US" sz="2000" dirty="0">
              <a:solidFill>
                <a:srgbClr val="FC0107"/>
              </a:solidFill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932040" y="2555612"/>
            <a:ext cx="864096" cy="441340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843808" y="5682952"/>
            <a:ext cx="2736304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E4FEE-2273-444C-A60C-1C42229DDEFF}"/>
              </a:ext>
            </a:extLst>
          </p:cNvPr>
          <p:cNvSpPr txBox="1"/>
          <p:nvPr/>
        </p:nvSpPr>
        <p:spPr>
          <a:xfrm rot="20069788">
            <a:off x="49156" y="1883389"/>
            <a:ext cx="2290499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Role of (Local)</a:t>
            </a:r>
          </a:p>
          <a:p>
            <a:r>
              <a:rPr lang="en-US" dirty="0">
                <a:latin typeface="Chalkduster" panose="03050602040202020205" pitchFamily="66" charset="77"/>
              </a:rPr>
              <a:t>Supersymmetry</a:t>
            </a:r>
          </a:p>
        </p:txBody>
      </p:sp>
      <p:pic>
        <p:nvPicPr>
          <p:cNvPr id="31" name="Picture 2" descr="The symmetric, lyotropic double-well potential.">
            <a:extLst>
              <a:ext uri="{FF2B5EF4-FFF2-40B4-BE49-F238E27FC236}">
                <a16:creationId xmlns:a16="http://schemas.microsoft.com/office/drawing/2014/main" id="{E0D5C5F7-33D3-C202-F1F0-218B0EF8F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54586" r="12201" b="10092"/>
          <a:stretch/>
        </p:blipFill>
        <p:spPr bwMode="auto">
          <a:xfrm>
            <a:off x="2335497" y="1187460"/>
            <a:ext cx="3460639" cy="23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B71D7C6-E6FB-D114-AEA3-58BBBA81BB8A}"/>
              </a:ext>
            </a:extLst>
          </p:cNvPr>
          <p:cNvCxnSpPr>
            <a:cxnSpLocks/>
          </p:cNvCxnSpPr>
          <p:nvPr/>
        </p:nvCxnSpPr>
        <p:spPr>
          <a:xfrm flipH="1">
            <a:off x="5004048" y="2348880"/>
            <a:ext cx="1152128" cy="1017404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D8F2161-2A3E-DA9B-6AD1-7DE3C5095762}"/>
              </a:ext>
            </a:extLst>
          </p:cNvPr>
          <p:cNvSpPr txBox="1"/>
          <p:nvPr/>
        </p:nvSpPr>
        <p:spPr>
          <a:xfrm>
            <a:off x="3106828" y="298766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54B07B-E93D-F9BD-4D65-A6D85798C940}"/>
              </a:ext>
            </a:extLst>
          </p:cNvPr>
          <p:cNvSpPr txBox="1"/>
          <p:nvPr/>
        </p:nvSpPr>
        <p:spPr>
          <a:xfrm>
            <a:off x="4606310" y="305966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335181-A828-6121-AC35-F3D88732E4A4}"/>
              </a:ext>
            </a:extLst>
          </p:cNvPr>
          <p:cNvSpPr txBox="1"/>
          <p:nvPr/>
        </p:nvSpPr>
        <p:spPr>
          <a:xfrm>
            <a:off x="4099237" y="1763524"/>
            <a:ext cx="7607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3D8D1B-0E29-5D01-AD10-43913F191769}"/>
              </a:ext>
            </a:extLst>
          </p:cNvPr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050E9C9-6A2E-EFBC-C5FC-459A3A3DA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241365"/>
            <a:ext cx="1073338" cy="25829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B8E669F-FB23-1109-2075-64DA9AA3A9D2}"/>
              </a:ext>
            </a:extLst>
          </p:cNvPr>
          <p:cNvSpPr txBox="1"/>
          <p:nvPr/>
        </p:nvSpPr>
        <p:spPr>
          <a:xfrm>
            <a:off x="3783892" y="326523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794F39-4D2C-7345-4F37-E6E9D4BEB421}"/>
              </a:ext>
            </a:extLst>
          </p:cNvPr>
          <p:cNvSpPr txBox="1"/>
          <p:nvPr/>
        </p:nvSpPr>
        <p:spPr>
          <a:xfrm>
            <a:off x="4034546" y="319323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D7C6FE-08F3-A62B-8C5D-1579AA4BAF70}"/>
              </a:ext>
            </a:extLst>
          </p:cNvPr>
          <p:cNvCxnSpPr>
            <a:cxnSpLocks/>
          </p:cNvCxnSpPr>
          <p:nvPr/>
        </p:nvCxnSpPr>
        <p:spPr>
          <a:xfrm flipH="1">
            <a:off x="3168300" y="1961642"/>
            <a:ext cx="2987876" cy="1210684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C65610E-FE74-04AC-6D44-9860B48C71DB}"/>
              </a:ext>
            </a:extLst>
          </p:cNvPr>
          <p:cNvSpPr txBox="1"/>
          <p:nvPr/>
        </p:nvSpPr>
        <p:spPr>
          <a:xfrm>
            <a:off x="6156177" y="1663640"/>
            <a:ext cx="21305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096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4437112"/>
            <a:ext cx="6120680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Potential Origins in pre-inflationary era?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  <a:sym typeface="Wingdings"/>
              </a:rPr>
              <a:t>Collapse/collisions of Domain walls formed in theories with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(approximate) discrete symmetry breaking, e.g. </a:t>
            </a:r>
            <a:r>
              <a:rPr lang="en-US" sz="2000" dirty="0">
                <a:solidFill>
                  <a:srgbClr val="FF006B"/>
                </a:solidFill>
                <a:latin typeface="Chalkboard SE Regular"/>
                <a:cs typeface="Chalkboard SE Regular"/>
              </a:rPr>
              <a:t>via bias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in double-well potentials of some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condensate (gravitino</a:t>
            </a:r>
            <a:r>
              <a:rPr lang="el-GR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l-GR" sz="2000" i="1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ψ</a:t>
            </a:r>
            <a:r>
              <a:rPr lang="el-GR" sz="2000" i="1" baseline="-25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μ</a:t>
            </a:r>
            <a:r>
              <a:rPr lang="en-US" sz="2000" i="1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or </a:t>
            </a:r>
            <a:r>
              <a:rPr lang="en-US" sz="2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gaugino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)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 </a:t>
            </a:r>
            <a:endParaRPr lang="en-US" sz="2000" dirty="0">
              <a:solidFill>
                <a:srgbClr val="0000FF"/>
              </a:solidFill>
              <a:latin typeface="Chalkboard SE Regular"/>
              <a:cs typeface="Chalkboard SE Regular"/>
              <a:sym typeface="Wingdings"/>
            </a:endParaRPr>
          </a:p>
          <a:p>
            <a:pPr algn="ctr"/>
            <a:endParaRPr lang="en-US" sz="2000" dirty="0">
              <a:solidFill>
                <a:srgbClr val="FC0107"/>
              </a:solidFill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96752"/>
            <a:ext cx="3168352" cy="21912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8963" y="3059668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262762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9792" y="242088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6136" y="1663640"/>
            <a:ext cx="307379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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000090"/>
                </a:solidFill>
              </a:rPr>
              <a:t>RVM GW-induced Inflation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932040" y="2555612"/>
            <a:ext cx="864096" cy="441340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843808" y="5682952"/>
            <a:ext cx="2736304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3707904" y="283319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567868" y="30596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ED7B0-3439-054A-8167-40BB51A03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241365"/>
            <a:ext cx="1073338" cy="258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E4FEE-2273-444C-A60C-1C42229DDEFF}"/>
              </a:ext>
            </a:extLst>
          </p:cNvPr>
          <p:cNvSpPr txBox="1"/>
          <p:nvPr/>
        </p:nvSpPr>
        <p:spPr>
          <a:xfrm rot="20069788">
            <a:off x="49156" y="1883389"/>
            <a:ext cx="2290499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Role of (Local)</a:t>
            </a:r>
          </a:p>
          <a:p>
            <a:r>
              <a:rPr lang="en-US" dirty="0">
                <a:latin typeface="Chalkduster" panose="03050602040202020205" pitchFamily="66" charset="77"/>
              </a:rPr>
              <a:t>Supersymmetry</a:t>
            </a:r>
          </a:p>
        </p:txBody>
      </p:sp>
    </p:spTree>
    <p:extLst>
      <p:ext uri="{BB962C8B-B14F-4D97-AF65-F5344CB8AC3E}">
        <p14:creationId xmlns:p14="http://schemas.microsoft.com/office/powerpoint/2010/main" val="13463335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4437112"/>
            <a:ext cx="6120680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Potential Origins in pre-inflationary era?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  <a:sym typeface="Wingdings"/>
              </a:rPr>
              <a:t>Collapse/collisions of Domain walls formed in theories with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(approximate) discrete symmetry breaking, e.g. </a:t>
            </a:r>
            <a:r>
              <a:rPr lang="en-US" sz="2000" dirty="0">
                <a:solidFill>
                  <a:srgbClr val="FF006B"/>
                </a:solidFill>
                <a:latin typeface="Chalkboard SE Regular"/>
                <a:cs typeface="Chalkboard SE Regular"/>
              </a:rPr>
              <a:t>via bias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in double-well potentials of some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condensate (gravitino</a:t>
            </a:r>
            <a:r>
              <a:rPr lang="el-GR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l-GR" sz="2000" i="1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ψ</a:t>
            </a:r>
            <a:r>
              <a:rPr lang="el-GR" sz="2000" i="1" baseline="-25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μ</a:t>
            </a:r>
            <a:r>
              <a:rPr lang="en-US" sz="2000" i="1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or </a:t>
            </a:r>
            <a:r>
              <a:rPr lang="en-US" sz="2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gaugino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)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 </a:t>
            </a:r>
            <a:endParaRPr lang="en-US" sz="2000" dirty="0">
              <a:solidFill>
                <a:srgbClr val="0000FF"/>
              </a:solidFill>
              <a:latin typeface="Chalkboard SE Regular"/>
              <a:cs typeface="Chalkboard SE Regular"/>
              <a:sym typeface="Wingdings"/>
            </a:endParaRPr>
          </a:p>
          <a:p>
            <a:pPr algn="ctr"/>
            <a:endParaRPr lang="en-US" sz="2000" dirty="0">
              <a:solidFill>
                <a:srgbClr val="FC0107"/>
              </a:solidFill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3501008"/>
            <a:ext cx="1723849" cy="923330"/>
          </a:xfrm>
          <a:prstGeom prst="rect">
            <a:avLst/>
          </a:prstGeom>
          <a:solidFill>
            <a:srgbClr val="BFFFF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Lalak</a:t>
            </a:r>
            <a:r>
              <a:rPr lang="en-US" b="1" dirty="0"/>
              <a:t>, </a:t>
            </a:r>
            <a:r>
              <a:rPr lang="en-US" b="1" dirty="0" err="1"/>
              <a:t>Ovrut</a:t>
            </a:r>
            <a:r>
              <a:rPr lang="en-US" b="1" dirty="0"/>
              <a:t>,</a:t>
            </a:r>
          </a:p>
          <a:p>
            <a:pPr algn="ctr"/>
            <a:r>
              <a:rPr lang="en-US" b="1" dirty="0"/>
              <a:t>Lola, G. Ross,</a:t>
            </a:r>
          </a:p>
          <a:p>
            <a:pPr algn="ctr"/>
            <a:r>
              <a:rPr lang="en-US" b="1" dirty="0"/>
              <a:t>Thomas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96752"/>
            <a:ext cx="3168352" cy="21912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8963" y="3059668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262762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9792" y="242088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6136" y="1663640"/>
            <a:ext cx="307379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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000090"/>
                </a:solidFill>
              </a:rPr>
              <a:t>RVM GW-induced Inflation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932040" y="2555612"/>
            <a:ext cx="864096" cy="441340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843808" y="5682952"/>
            <a:ext cx="2736304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267744" y="2492896"/>
            <a:ext cx="1368152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3707904" y="283319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567868" y="30596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E9467-2793-E54F-B918-4436A36E3F74}"/>
              </a:ext>
            </a:extLst>
          </p:cNvPr>
          <p:cNvSpPr txBox="1"/>
          <p:nvPr/>
        </p:nvSpPr>
        <p:spPr>
          <a:xfrm>
            <a:off x="242223" y="3661286"/>
            <a:ext cx="4185761" cy="584775"/>
          </a:xfrm>
          <a:prstGeom prst="rect">
            <a:avLst/>
          </a:prstGeom>
          <a:solidFill>
            <a:srgbClr val="FC010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Statistical bias (percolation) in 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occupation probabilities of the +,-  </a:t>
            </a:r>
            <a:r>
              <a:rPr lang="en-US" sz="1600" b="1" dirty="0" err="1">
                <a:solidFill>
                  <a:srgbClr val="FFFF00"/>
                </a:solidFill>
              </a:rPr>
              <a:t>vacua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ED7B0-3439-054A-8167-40BB51A03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241365"/>
            <a:ext cx="1073338" cy="258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E4FEE-2273-444C-A60C-1C42229DDEFF}"/>
              </a:ext>
            </a:extLst>
          </p:cNvPr>
          <p:cNvSpPr txBox="1"/>
          <p:nvPr/>
        </p:nvSpPr>
        <p:spPr>
          <a:xfrm rot="20069788">
            <a:off x="49156" y="1883389"/>
            <a:ext cx="2290499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Role of (Local)</a:t>
            </a:r>
          </a:p>
          <a:p>
            <a:r>
              <a:rPr lang="en-US" dirty="0">
                <a:latin typeface="Chalkduster" panose="03050602040202020205" pitchFamily="66" charset="77"/>
              </a:rPr>
              <a:t>Supersymmetry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CB1D85-C127-F13D-9F10-D3F0B575733D}"/>
              </a:ext>
            </a:extLst>
          </p:cNvPr>
          <p:cNvSpPr/>
          <p:nvPr/>
        </p:nvSpPr>
        <p:spPr>
          <a:xfrm>
            <a:off x="93026" y="3470240"/>
            <a:ext cx="4334958" cy="1004263"/>
          </a:xfrm>
          <a:prstGeom prst="ellipse">
            <a:avLst/>
          </a:prstGeom>
          <a:noFill/>
          <a:ln w="381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20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219" l="2077" r="96736">
                        <a14:foregroundMark x1="9199" y1="7617" x2="0" y2="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95047" y="-302758"/>
            <a:ext cx="5497923" cy="8352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2664" y="332656"/>
            <a:ext cx="6289252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Primordial Gravitational Waves (GW) 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Potential origins ? 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237312"/>
            <a:ext cx="936104" cy="6206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6453336"/>
            <a:ext cx="504056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sigma_equiv_&lt;_o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93611"/>
            <a:ext cx="2160240" cy="343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4077072"/>
            <a:ext cx="3168352" cy="2191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60891" y="5651956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44222" y="406778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58238" y="55079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51720" y="529191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8024" y="4365104"/>
            <a:ext cx="3168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Not equal probabilities </a:t>
            </a:r>
          </a:p>
          <a:p>
            <a:r>
              <a:rPr lang="en-US" dirty="0">
                <a:latin typeface="Chalkboard"/>
                <a:cs typeface="Chalkboard"/>
              </a:rPr>
              <a:t>for occupying + or </a:t>
            </a:r>
            <a:r>
              <a:rPr lang="mr-IN" dirty="0">
                <a:latin typeface="Chalkboard"/>
                <a:cs typeface="Chalkboard"/>
              </a:rPr>
              <a:t>–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vacua</a:t>
            </a:r>
            <a:endParaRPr lang="en-US" dirty="0">
              <a:latin typeface="Chalkboard"/>
              <a:cs typeface="Chalkboard"/>
            </a:endParaRPr>
          </a:p>
          <a:p>
            <a:r>
              <a:rPr lang="en-US" sz="2400" dirty="0">
                <a:latin typeface="Chalkboard"/>
                <a:cs typeface="Chalkboard"/>
              </a:rPr>
              <a:t>  p</a:t>
            </a:r>
            <a:r>
              <a:rPr lang="en-US" sz="2400" baseline="30000" dirty="0">
                <a:latin typeface="Chalkboard"/>
                <a:cs typeface="Chalkboard"/>
              </a:rPr>
              <a:t>+</a:t>
            </a:r>
            <a:r>
              <a:rPr lang="en-US" sz="2400" dirty="0">
                <a:latin typeface="Chalkboard"/>
                <a:cs typeface="Chalkboard"/>
              </a:rPr>
              <a:t> ≠ p</a:t>
            </a:r>
            <a:r>
              <a:rPr lang="en-US" sz="2400" baseline="30000" dirty="0">
                <a:latin typeface="Chalkboard"/>
                <a:cs typeface="Chalkboard"/>
              </a:rPr>
              <a:t>- </a:t>
            </a:r>
            <a:r>
              <a:rPr lang="en-US" sz="2400" dirty="0">
                <a:latin typeface="Chalkboard"/>
                <a:cs typeface="Chalkboard"/>
              </a:rPr>
              <a:t>= 1 </a:t>
            </a:r>
            <a:r>
              <a:rPr lang="mr-IN" sz="2400" dirty="0">
                <a:latin typeface="Chalkboard"/>
                <a:cs typeface="Chalkboard"/>
              </a:rPr>
              <a:t>–</a:t>
            </a:r>
            <a:r>
              <a:rPr lang="en-US" sz="2400" dirty="0">
                <a:latin typeface="Chalkboard"/>
                <a:cs typeface="Chalkboard"/>
              </a:rPr>
              <a:t> p</a:t>
            </a:r>
            <a:r>
              <a:rPr lang="en-US" sz="2400" baseline="30000" dirty="0">
                <a:latin typeface="Chalkboard"/>
                <a:cs typeface="Chalkboard"/>
              </a:rPr>
              <a:t>+ </a:t>
            </a:r>
          </a:p>
          <a:p>
            <a:pPr marL="457200" indent="-457200">
              <a:buFont typeface="Wingdings" charset="0"/>
              <a:buChar char="à"/>
            </a:pPr>
            <a:r>
              <a:rPr lang="en-US" dirty="0">
                <a:latin typeface="Chalkboard"/>
                <a:cs typeface="Chalkboard"/>
                <a:sym typeface="Wingdings"/>
              </a:rPr>
              <a:t>percolating </a:t>
            </a:r>
            <a:r>
              <a:rPr lang="en-US" dirty="0">
                <a:solidFill>
                  <a:srgbClr val="FC0107"/>
                </a:solidFill>
                <a:latin typeface="Chalkboard"/>
                <a:cs typeface="Chalkboard"/>
                <a:sym typeface="Wingdings"/>
              </a:rPr>
              <a:t>unstable</a:t>
            </a:r>
            <a:r>
              <a:rPr lang="en-US" dirty="0">
                <a:latin typeface="Chalkboard"/>
                <a:cs typeface="Chalkboard"/>
                <a:sym typeface="Wingdings"/>
              </a:rPr>
              <a:t> </a:t>
            </a:r>
            <a:endParaRPr lang="en-US" sz="2000" dirty="0">
              <a:latin typeface="Chalkboard"/>
              <a:cs typeface="Chalkboard"/>
              <a:sym typeface="Wingdings"/>
            </a:endParaRPr>
          </a:p>
          <a:p>
            <a:r>
              <a:rPr lang="en-US" sz="2000" dirty="0">
                <a:latin typeface="Chalkboard"/>
                <a:cs typeface="Chalkboard"/>
                <a:sym typeface="Wingdings"/>
              </a:rPr>
              <a:t>    </a:t>
            </a:r>
            <a:r>
              <a:rPr lang="en-US" dirty="0">
                <a:latin typeface="Chalkboard"/>
                <a:cs typeface="Chalkboard"/>
                <a:sym typeface="Wingdings"/>
              </a:rPr>
              <a:t>domain walls  </a:t>
            </a:r>
            <a:r>
              <a:rPr lang="en-US" b="1" dirty="0">
                <a:latin typeface="Chalkboard"/>
                <a:cs typeface="Chalkboard"/>
                <a:sym typeface="Wingdings"/>
              </a:rPr>
              <a:t>GW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2217" y="5157192"/>
            <a:ext cx="172384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Lalak</a:t>
            </a:r>
            <a:r>
              <a:rPr lang="en-US" b="1" dirty="0"/>
              <a:t>, </a:t>
            </a:r>
            <a:r>
              <a:rPr lang="en-US" b="1" dirty="0" err="1"/>
              <a:t>Ovrut</a:t>
            </a:r>
            <a:r>
              <a:rPr lang="en-US" b="1" dirty="0"/>
              <a:t>,</a:t>
            </a:r>
          </a:p>
          <a:p>
            <a:pPr algn="ctr"/>
            <a:r>
              <a:rPr lang="en-US" b="1" dirty="0"/>
              <a:t>Lola, G. Ross,</a:t>
            </a:r>
          </a:p>
          <a:p>
            <a:pPr algn="ctr"/>
            <a:r>
              <a:rPr lang="en-US" b="1" dirty="0"/>
              <a:t>Thomas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639" y="1412776"/>
            <a:ext cx="5796136" cy="857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1412776"/>
            <a:ext cx="797007" cy="864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2492896"/>
            <a:ext cx="2527548" cy="804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372" y="2492896"/>
            <a:ext cx="1858764" cy="758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r="68377"/>
          <a:stretch/>
        </p:blipFill>
        <p:spPr>
          <a:xfrm>
            <a:off x="5940152" y="2492896"/>
            <a:ext cx="699260" cy="792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40778"/>
          <a:stretch/>
        </p:blipFill>
        <p:spPr>
          <a:xfrm>
            <a:off x="6605187" y="2492896"/>
            <a:ext cx="1351189" cy="8172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6804" y="3368312"/>
            <a:ext cx="3891260" cy="6367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11485" y="3358733"/>
            <a:ext cx="296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  <a:r>
              <a:rPr lang="en-US" dirty="0"/>
              <a:t>=radius of Universe</a:t>
            </a:r>
          </a:p>
          <a:p>
            <a:r>
              <a:rPr lang="en-US" dirty="0"/>
              <a:t>   = radius of causal bubble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080" y="3645024"/>
            <a:ext cx="152834" cy="2880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96336" y="260648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39084694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219" l="2077" r="96736">
                        <a14:foregroundMark x1="9199" y1="7617" x2="0" y2="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95047" y="-302758"/>
            <a:ext cx="5497923" cy="8352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2664" y="332656"/>
            <a:ext cx="6289252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Primordial Gravitational Waves (GW) 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Potential origins ? 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237312"/>
            <a:ext cx="936104" cy="6206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6453336"/>
            <a:ext cx="504056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sigma_equiv_&lt;_o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93611"/>
            <a:ext cx="2160240" cy="343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4077072"/>
            <a:ext cx="3168352" cy="2191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60891" y="5651956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44222" y="406778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699792" y="4077072"/>
            <a:ext cx="792088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58238" y="55079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51720" y="529191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8024" y="4365104"/>
            <a:ext cx="3168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Not equal probabilities </a:t>
            </a:r>
          </a:p>
          <a:p>
            <a:r>
              <a:rPr lang="en-US" dirty="0">
                <a:latin typeface="Chalkboard"/>
                <a:cs typeface="Chalkboard"/>
              </a:rPr>
              <a:t>for occupying + or </a:t>
            </a:r>
            <a:r>
              <a:rPr lang="mr-IN" dirty="0">
                <a:latin typeface="Chalkboard"/>
                <a:cs typeface="Chalkboard"/>
              </a:rPr>
              <a:t>–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vacua</a:t>
            </a:r>
            <a:endParaRPr lang="en-US" dirty="0">
              <a:latin typeface="Chalkboard"/>
              <a:cs typeface="Chalkboard"/>
            </a:endParaRPr>
          </a:p>
          <a:p>
            <a:r>
              <a:rPr lang="en-US" sz="2400" dirty="0">
                <a:latin typeface="Chalkboard"/>
                <a:cs typeface="Chalkboard"/>
              </a:rPr>
              <a:t>  p</a:t>
            </a:r>
            <a:r>
              <a:rPr lang="en-US" sz="2400" baseline="30000" dirty="0">
                <a:latin typeface="Chalkboard"/>
                <a:cs typeface="Chalkboard"/>
              </a:rPr>
              <a:t>+</a:t>
            </a:r>
            <a:r>
              <a:rPr lang="en-US" sz="2400" dirty="0">
                <a:latin typeface="Chalkboard"/>
                <a:cs typeface="Chalkboard"/>
              </a:rPr>
              <a:t> ≠ p</a:t>
            </a:r>
            <a:r>
              <a:rPr lang="en-US" sz="2400" baseline="30000" dirty="0">
                <a:latin typeface="Chalkboard"/>
                <a:cs typeface="Chalkboard"/>
              </a:rPr>
              <a:t>- </a:t>
            </a:r>
            <a:r>
              <a:rPr lang="en-US" sz="2400" dirty="0">
                <a:latin typeface="Chalkboard"/>
                <a:cs typeface="Chalkboard"/>
              </a:rPr>
              <a:t>= 1 </a:t>
            </a:r>
            <a:r>
              <a:rPr lang="mr-IN" sz="2400" dirty="0">
                <a:latin typeface="Chalkboard"/>
                <a:cs typeface="Chalkboard"/>
              </a:rPr>
              <a:t>–</a:t>
            </a:r>
            <a:r>
              <a:rPr lang="en-US" sz="2400" dirty="0">
                <a:latin typeface="Chalkboard"/>
                <a:cs typeface="Chalkboard"/>
              </a:rPr>
              <a:t> p</a:t>
            </a:r>
            <a:r>
              <a:rPr lang="en-US" sz="2400" baseline="30000" dirty="0">
                <a:latin typeface="Chalkboard"/>
                <a:cs typeface="Chalkboard"/>
              </a:rPr>
              <a:t>+ </a:t>
            </a:r>
          </a:p>
          <a:p>
            <a:pPr marL="457200" indent="-457200">
              <a:buFont typeface="Wingdings" charset="0"/>
              <a:buChar char="à"/>
            </a:pPr>
            <a:r>
              <a:rPr lang="en-US" dirty="0">
                <a:latin typeface="Chalkboard"/>
                <a:cs typeface="Chalkboard"/>
                <a:sym typeface="Wingdings"/>
              </a:rPr>
              <a:t>percolating </a:t>
            </a:r>
            <a:r>
              <a:rPr lang="en-US" dirty="0">
                <a:solidFill>
                  <a:srgbClr val="FC0107"/>
                </a:solidFill>
                <a:latin typeface="Chalkboard"/>
                <a:cs typeface="Chalkboard"/>
                <a:sym typeface="Wingdings"/>
              </a:rPr>
              <a:t>unstable</a:t>
            </a:r>
            <a:r>
              <a:rPr lang="en-US" dirty="0">
                <a:latin typeface="Chalkboard"/>
                <a:cs typeface="Chalkboard"/>
                <a:sym typeface="Wingdings"/>
              </a:rPr>
              <a:t> </a:t>
            </a:r>
            <a:endParaRPr lang="en-US" sz="2000" dirty="0">
              <a:latin typeface="Chalkboard"/>
              <a:cs typeface="Chalkboard"/>
              <a:sym typeface="Wingdings"/>
            </a:endParaRPr>
          </a:p>
          <a:p>
            <a:r>
              <a:rPr lang="en-US" sz="2000" dirty="0">
                <a:latin typeface="Chalkboard"/>
                <a:cs typeface="Chalkboard"/>
                <a:sym typeface="Wingdings"/>
              </a:rPr>
              <a:t>    </a:t>
            </a:r>
            <a:r>
              <a:rPr lang="en-US" dirty="0">
                <a:latin typeface="Chalkboard"/>
                <a:cs typeface="Chalkboard"/>
                <a:sym typeface="Wingdings"/>
              </a:rPr>
              <a:t>domain walls  </a:t>
            </a:r>
            <a:r>
              <a:rPr lang="en-US" b="1" dirty="0">
                <a:latin typeface="Chalkboard"/>
                <a:cs typeface="Chalkboard"/>
                <a:sym typeface="Wingdings"/>
              </a:rPr>
              <a:t>GW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2217" y="5157192"/>
            <a:ext cx="172384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Lalak</a:t>
            </a:r>
            <a:r>
              <a:rPr lang="en-US" b="1" dirty="0"/>
              <a:t>, </a:t>
            </a:r>
            <a:r>
              <a:rPr lang="en-US" b="1" dirty="0" err="1"/>
              <a:t>Ovrut</a:t>
            </a:r>
            <a:r>
              <a:rPr lang="en-US" b="1" dirty="0"/>
              <a:t>,</a:t>
            </a:r>
          </a:p>
          <a:p>
            <a:pPr algn="ctr"/>
            <a:r>
              <a:rPr lang="en-US" b="1" dirty="0"/>
              <a:t>Lola, G. Ross,</a:t>
            </a:r>
          </a:p>
          <a:p>
            <a:pPr algn="ctr"/>
            <a:r>
              <a:rPr lang="en-US" b="1" dirty="0"/>
              <a:t>Thomas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639" y="1412776"/>
            <a:ext cx="5796136" cy="857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1412776"/>
            <a:ext cx="797007" cy="864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2492896"/>
            <a:ext cx="2527548" cy="804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372" y="2492896"/>
            <a:ext cx="1858764" cy="75830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67744" y="2420888"/>
            <a:ext cx="56768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12943" y="4149080"/>
            <a:ext cx="1082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Hill-top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(first)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inflation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r="68377"/>
          <a:stretch/>
        </p:blipFill>
        <p:spPr>
          <a:xfrm>
            <a:off x="5940152" y="2492896"/>
            <a:ext cx="699260" cy="792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40778"/>
          <a:stretch/>
        </p:blipFill>
        <p:spPr>
          <a:xfrm>
            <a:off x="6605187" y="2492896"/>
            <a:ext cx="1351189" cy="8172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6804" y="3368312"/>
            <a:ext cx="3891260" cy="6367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11485" y="3358733"/>
            <a:ext cx="296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  <a:r>
              <a:rPr lang="en-US" dirty="0"/>
              <a:t>=radius of Universe</a:t>
            </a:r>
          </a:p>
          <a:p>
            <a:r>
              <a:rPr lang="en-US" dirty="0"/>
              <a:t>   = radius of causal bubble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080" y="3645024"/>
            <a:ext cx="152834" cy="28803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596336" y="260648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4113152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219" l="2077" r="96736">
                        <a14:foregroundMark x1="9199" y1="7617" x2="0" y2="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95047" y="-302758"/>
            <a:ext cx="5497923" cy="8352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2664" y="332656"/>
            <a:ext cx="6289252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Primordial Gravitational Waves (GW) 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Potential origins ? 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237312"/>
            <a:ext cx="936104" cy="6206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6453336"/>
            <a:ext cx="504056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sigma_equiv_&lt;_o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93611"/>
            <a:ext cx="2160240" cy="343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4077072"/>
            <a:ext cx="3168352" cy="2191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60891" y="5651956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44222" y="406778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58238" y="55079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51720" y="529191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8024" y="4365104"/>
            <a:ext cx="3168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Not equal probabilities </a:t>
            </a:r>
          </a:p>
          <a:p>
            <a:r>
              <a:rPr lang="en-US" dirty="0">
                <a:latin typeface="Chalkboard"/>
                <a:cs typeface="Chalkboard"/>
              </a:rPr>
              <a:t>for occupying + or </a:t>
            </a:r>
            <a:r>
              <a:rPr lang="mr-IN" dirty="0">
                <a:latin typeface="Chalkboard"/>
                <a:cs typeface="Chalkboard"/>
              </a:rPr>
              <a:t>–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vacua</a:t>
            </a:r>
            <a:endParaRPr lang="en-US" dirty="0">
              <a:latin typeface="Chalkboard"/>
              <a:cs typeface="Chalkboard"/>
            </a:endParaRPr>
          </a:p>
          <a:p>
            <a:r>
              <a:rPr lang="en-US" sz="2400" dirty="0">
                <a:latin typeface="Chalkboard"/>
                <a:cs typeface="Chalkboard"/>
              </a:rPr>
              <a:t>  p</a:t>
            </a:r>
            <a:r>
              <a:rPr lang="en-US" sz="2400" baseline="30000" dirty="0">
                <a:latin typeface="Chalkboard"/>
                <a:cs typeface="Chalkboard"/>
              </a:rPr>
              <a:t>+</a:t>
            </a:r>
            <a:r>
              <a:rPr lang="en-US" sz="2400" dirty="0">
                <a:latin typeface="Chalkboard"/>
                <a:cs typeface="Chalkboard"/>
              </a:rPr>
              <a:t> ≠ p</a:t>
            </a:r>
            <a:r>
              <a:rPr lang="en-US" sz="2400" baseline="30000" dirty="0">
                <a:latin typeface="Chalkboard"/>
                <a:cs typeface="Chalkboard"/>
              </a:rPr>
              <a:t>- </a:t>
            </a:r>
            <a:r>
              <a:rPr lang="en-US" sz="2400" dirty="0">
                <a:latin typeface="Chalkboard"/>
                <a:cs typeface="Chalkboard"/>
              </a:rPr>
              <a:t>= 1 </a:t>
            </a:r>
            <a:r>
              <a:rPr lang="mr-IN" sz="2400" dirty="0">
                <a:latin typeface="Chalkboard"/>
                <a:cs typeface="Chalkboard"/>
              </a:rPr>
              <a:t>–</a:t>
            </a:r>
            <a:r>
              <a:rPr lang="en-US" sz="2400" dirty="0">
                <a:latin typeface="Chalkboard"/>
                <a:cs typeface="Chalkboard"/>
              </a:rPr>
              <a:t> p</a:t>
            </a:r>
            <a:r>
              <a:rPr lang="en-US" sz="2400" baseline="30000" dirty="0">
                <a:latin typeface="Chalkboard"/>
                <a:cs typeface="Chalkboard"/>
              </a:rPr>
              <a:t>+ </a:t>
            </a:r>
          </a:p>
          <a:p>
            <a:pPr marL="457200" indent="-457200">
              <a:buFont typeface="Wingdings" charset="0"/>
              <a:buChar char="à"/>
            </a:pPr>
            <a:r>
              <a:rPr lang="en-US" dirty="0">
                <a:latin typeface="Chalkboard"/>
                <a:cs typeface="Chalkboard"/>
                <a:sym typeface="Wingdings"/>
              </a:rPr>
              <a:t>percolating </a:t>
            </a:r>
            <a:r>
              <a:rPr lang="en-US" dirty="0">
                <a:solidFill>
                  <a:srgbClr val="FC0107"/>
                </a:solidFill>
                <a:latin typeface="Chalkboard"/>
                <a:cs typeface="Chalkboard"/>
                <a:sym typeface="Wingdings"/>
              </a:rPr>
              <a:t>unstable</a:t>
            </a:r>
            <a:r>
              <a:rPr lang="en-US" dirty="0">
                <a:latin typeface="Chalkboard"/>
                <a:cs typeface="Chalkboard"/>
                <a:sym typeface="Wingdings"/>
              </a:rPr>
              <a:t> </a:t>
            </a:r>
            <a:endParaRPr lang="en-US" sz="2000" dirty="0">
              <a:latin typeface="Chalkboard"/>
              <a:cs typeface="Chalkboard"/>
              <a:sym typeface="Wingdings"/>
            </a:endParaRPr>
          </a:p>
          <a:p>
            <a:r>
              <a:rPr lang="en-US" sz="2000" dirty="0">
                <a:latin typeface="Chalkboard"/>
                <a:cs typeface="Chalkboard"/>
                <a:sym typeface="Wingdings"/>
              </a:rPr>
              <a:t>    </a:t>
            </a:r>
            <a:r>
              <a:rPr lang="en-US" dirty="0">
                <a:latin typeface="Chalkboard"/>
                <a:cs typeface="Chalkboard"/>
                <a:sym typeface="Wingdings"/>
              </a:rPr>
              <a:t>domain walls  </a:t>
            </a:r>
            <a:r>
              <a:rPr lang="en-US" b="1" dirty="0">
                <a:latin typeface="Chalkboard"/>
                <a:cs typeface="Chalkboard"/>
                <a:sym typeface="Wingdings"/>
              </a:rPr>
              <a:t>GW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2217" y="5157192"/>
            <a:ext cx="172384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Lalak</a:t>
            </a:r>
            <a:r>
              <a:rPr lang="en-US" b="1" dirty="0"/>
              <a:t>, </a:t>
            </a:r>
            <a:r>
              <a:rPr lang="en-US" b="1" dirty="0" err="1"/>
              <a:t>Ovrut</a:t>
            </a:r>
            <a:r>
              <a:rPr lang="en-US" b="1" dirty="0"/>
              <a:t>,</a:t>
            </a:r>
          </a:p>
          <a:p>
            <a:pPr algn="ctr"/>
            <a:r>
              <a:rPr lang="en-US" b="1" dirty="0"/>
              <a:t>Lola, G. Ross,</a:t>
            </a:r>
          </a:p>
          <a:p>
            <a:pPr algn="ctr"/>
            <a:r>
              <a:rPr lang="en-US" b="1" dirty="0"/>
              <a:t>Thomas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639" y="1412776"/>
            <a:ext cx="5796136" cy="857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1412776"/>
            <a:ext cx="797007" cy="86409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516216" y="1268760"/>
            <a:ext cx="56768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2420888"/>
            <a:ext cx="4813300" cy="635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80" y="3014216"/>
            <a:ext cx="2971800" cy="558800"/>
          </a:xfrm>
          <a:prstGeom prst="rect">
            <a:avLst/>
          </a:prstGeom>
        </p:spPr>
      </p:pic>
      <p:pic>
        <p:nvPicPr>
          <p:cNvPr id="31" name="Picture 30" descr="ddot_sigma_+_3_H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140968"/>
            <a:ext cx="2147912" cy="53697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3" name="Straight Arrow Connector 32"/>
          <p:cNvCxnSpPr/>
          <p:nvPr/>
        </p:nvCxnSpPr>
        <p:spPr>
          <a:xfrm>
            <a:off x="4716016" y="3284984"/>
            <a:ext cx="864096" cy="7200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619672" y="2996952"/>
            <a:ext cx="3096344" cy="770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596336" y="260648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32312696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4437112"/>
            <a:ext cx="6120680" cy="224676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Potential Origins in pre-inflationary era?</a:t>
            </a:r>
          </a:p>
          <a:p>
            <a:pPr algn="ctr"/>
            <a:r>
              <a:rPr lang="en-US" sz="2000" dirty="0">
                <a:solidFill>
                  <a:srgbClr val="FC0107"/>
                </a:solidFill>
                <a:latin typeface="Arial Black"/>
                <a:cs typeface="Arial Black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  <a:sym typeface="Wingdings"/>
              </a:rPr>
              <a:t>Collapse/collisions of Domain walls formed in theories with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(approximate) discrete symmetry breaking, e.g. </a:t>
            </a:r>
            <a:r>
              <a:rPr lang="en-US" sz="2000" dirty="0">
                <a:solidFill>
                  <a:srgbClr val="FF006B"/>
                </a:solidFill>
                <a:latin typeface="Chalkboard SE Regular"/>
                <a:cs typeface="Chalkboard SE Regular"/>
              </a:rPr>
              <a:t>via bias 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in double-well potentials of some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condensate (gravitino</a:t>
            </a:r>
            <a:r>
              <a:rPr lang="el-GR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l-GR" sz="2000" i="1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ψ</a:t>
            </a:r>
            <a:r>
              <a:rPr lang="el-GR" sz="2000" i="1" baseline="-25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μ</a:t>
            </a:r>
            <a:r>
              <a:rPr lang="en-US" sz="2000" i="1" dirty="0">
                <a:solidFill>
                  <a:srgbClr val="FC0107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or </a:t>
            </a:r>
            <a:r>
              <a:rPr lang="en-US" sz="2000" dirty="0" err="1">
                <a:solidFill>
                  <a:srgbClr val="FC0107"/>
                </a:solidFill>
                <a:latin typeface="Chalkboard SE Regular"/>
                <a:cs typeface="Chalkboard SE Regular"/>
              </a:rPr>
              <a:t>gaugino</a:t>
            </a:r>
            <a:r>
              <a:rPr lang="en-US" sz="2000" dirty="0">
                <a:solidFill>
                  <a:srgbClr val="FC0107"/>
                </a:solidFill>
                <a:latin typeface="Chalkboard SE Regular"/>
                <a:cs typeface="Chalkboard SE Regular"/>
              </a:rPr>
              <a:t>)</a:t>
            </a:r>
            <a:r>
              <a:rPr lang="en-US" sz="2000" dirty="0">
                <a:solidFill>
                  <a:srgbClr val="0000FF"/>
                </a:solidFill>
                <a:latin typeface="Chalkboard SE Regular"/>
                <a:cs typeface="Chalkboard SE Regular"/>
              </a:rPr>
              <a:t> </a:t>
            </a:r>
            <a:endParaRPr lang="en-US" sz="2000" dirty="0">
              <a:solidFill>
                <a:srgbClr val="0000FF"/>
              </a:solidFill>
              <a:latin typeface="Chalkboard SE Regular"/>
              <a:cs typeface="Chalkboard SE Regular"/>
              <a:sym typeface="Wingdings"/>
            </a:endParaRPr>
          </a:p>
          <a:p>
            <a:pPr algn="ctr"/>
            <a:endParaRPr lang="en-US" sz="2000" dirty="0">
              <a:solidFill>
                <a:srgbClr val="FC0107"/>
              </a:solidFill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96752"/>
            <a:ext cx="3168352" cy="21912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8963" y="3059668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262762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9792" y="242088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6136" y="1663640"/>
            <a:ext cx="307379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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000090"/>
                </a:solidFill>
              </a:rPr>
              <a:t>RVM GW-induced Inflation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932040" y="2555612"/>
            <a:ext cx="864096" cy="441340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508104" y="5782255"/>
            <a:ext cx="1632531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267744" y="2492896"/>
            <a:ext cx="1368152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3707904" y="283319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567868" y="30596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E9467-2793-E54F-B918-4436A36E3F74}"/>
              </a:ext>
            </a:extLst>
          </p:cNvPr>
          <p:cNvSpPr txBox="1"/>
          <p:nvPr/>
        </p:nvSpPr>
        <p:spPr>
          <a:xfrm>
            <a:off x="703090" y="3661286"/>
            <a:ext cx="3264034" cy="584775"/>
          </a:xfrm>
          <a:prstGeom prst="rect">
            <a:avLst/>
          </a:prstGeom>
          <a:solidFill>
            <a:srgbClr val="3C26E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Potential bias of the +,-  </a:t>
            </a:r>
            <a:r>
              <a:rPr lang="en-US" sz="1600" b="1" dirty="0" err="1">
                <a:solidFill>
                  <a:srgbClr val="FFFF00"/>
                </a:solidFill>
              </a:rPr>
              <a:t>vacua</a:t>
            </a:r>
            <a:r>
              <a:rPr lang="en-US" sz="1600" b="1" dirty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Alternative scenarios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ED7B0-3439-054A-8167-40BB51A03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241365"/>
            <a:ext cx="1073338" cy="258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E4FEE-2273-444C-A60C-1C42229DDEFF}"/>
              </a:ext>
            </a:extLst>
          </p:cNvPr>
          <p:cNvSpPr txBox="1"/>
          <p:nvPr/>
        </p:nvSpPr>
        <p:spPr>
          <a:xfrm rot="20069788">
            <a:off x="49156" y="1883389"/>
            <a:ext cx="2290499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Role of (Local)</a:t>
            </a:r>
          </a:p>
          <a:p>
            <a:r>
              <a:rPr lang="en-US" dirty="0">
                <a:latin typeface="Chalkduster" panose="03050602040202020205" pitchFamily="66" charset="77"/>
              </a:rPr>
              <a:t>Supersymmetry</a:t>
            </a:r>
          </a:p>
        </p:txBody>
      </p:sp>
    </p:spTree>
    <p:extLst>
      <p:ext uri="{BB962C8B-B14F-4D97-AF65-F5344CB8AC3E}">
        <p14:creationId xmlns:p14="http://schemas.microsoft.com/office/powerpoint/2010/main" val="1147037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E70964-DB2D-0C46-928B-ABBDF4190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6624736" cy="6086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CECA4-A5DB-9B4F-B348-ECABD3E56C49}"/>
              </a:ext>
            </a:extLst>
          </p:cNvPr>
          <p:cNvSpPr txBox="1"/>
          <p:nvPr/>
        </p:nvSpPr>
        <p:spPr>
          <a:xfrm>
            <a:off x="6804248" y="548680"/>
            <a:ext cx="20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Planck2018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269A9-08FA-2344-B482-F06D681016F8}"/>
              </a:ext>
            </a:extLst>
          </p:cNvPr>
          <p:cNvSpPr txBox="1"/>
          <p:nvPr/>
        </p:nvSpPr>
        <p:spPr>
          <a:xfrm rot="20243856">
            <a:off x="206889" y="946477"/>
            <a:ext cx="2494812" cy="10156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Simplest model based </a:t>
            </a:r>
          </a:p>
          <a:p>
            <a:pPr algn="ctr"/>
            <a:r>
              <a:rPr lang="en-GB" dirty="0"/>
              <a:t>on </a:t>
            </a:r>
            <a:r>
              <a:rPr lang="el-GR" sz="2400" b="1" dirty="0">
                <a:solidFill>
                  <a:srgbClr val="FF0000"/>
                </a:solidFill>
              </a:rPr>
              <a:t>Λ</a:t>
            </a:r>
            <a:r>
              <a:rPr lang="en-GB" sz="2400" b="1" dirty="0">
                <a:solidFill>
                  <a:srgbClr val="FF0000"/>
                </a:solidFill>
              </a:rPr>
              <a:t>CDM </a:t>
            </a:r>
            <a:r>
              <a:rPr lang="en-GB" dirty="0"/>
              <a:t>works </a:t>
            </a:r>
            <a:r>
              <a:rPr lang="en-GB" b="1" dirty="0">
                <a:solidFill>
                  <a:srgbClr val="FF0000"/>
                </a:solidFill>
              </a:rPr>
              <a:t>OK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dirty="0"/>
              <a:t>for  </a:t>
            </a:r>
            <a:r>
              <a:rPr lang="en-GB" b="1" dirty="0">
                <a:solidFill>
                  <a:srgbClr val="FC0107"/>
                </a:solidFill>
              </a:rPr>
              <a:t>large</a:t>
            </a:r>
            <a:r>
              <a:rPr lang="en-GB" dirty="0"/>
              <a:t> scales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F5F8B-53EA-084A-BEF6-66298BCC8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124744"/>
            <a:ext cx="2982271" cy="1646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1BE53-EB34-2749-8687-9A63A92CE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710" y="5468680"/>
            <a:ext cx="3939721" cy="9754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D0877-1A05-244C-B35C-9780F2E4CD0B}"/>
              </a:ext>
            </a:extLst>
          </p:cNvPr>
          <p:cNvSpPr txBox="1"/>
          <p:nvPr/>
        </p:nvSpPr>
        <p:spPr>
          <a:xfrm>
            <a:off x="77561" y="5173464"/>
            <a:ext cx="3054279" cy="12926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Also </a:t>
            </a:r>
            <a:r>
              <a:rPr lang="en-US" sz="1600" b="1" dirty="0">
                <a:solidFill>
                  <a:srgbClr val="C00000"/>
                </a:solidFill>
              </a:rPr>
              <a:t>Einstein’s GR </a:t>
            </a:r>
            <a:r>
              <a:rPr lang="en-US" sz="1600" dirty="0"/>
              <a:t>explains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sufficiently well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Black-Hole Mergers + GW</a:t>
            </a:r>
          </a:p>
          <a:p>
            <a:r>
              <a:rPr lang="en-US" sz="1600" dirty="0"/>
              <a:t>(since 2015 </a:t>
            </a:r>
            <a:r>
              <a:rPr lang="en-US" sz="1400" b="1" dirty="0"/>
              <a:t>LIGO</a:t>
            </a:r>
            <a:r>
              <a:rPr lang="en-US" sz="1600" dirty="0"/>
              <a:t>),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Black-Hole `photographs’ (EHT),</a:t>
            </a:r>
            <a:r>
              <a:rPr lang="en-US" sz="1400" dirty="0"/>
              <a:t>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4994E-4A66-3746-81A0-B5086B757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1" y="3717032"/>
            <a:ext cx="2168817" cy="1456432"/>
          </a:xfrm>
          <a:prstGeom prst="rect">
            <a:avLst/>
          </a:prstGeom>
        </p:spPr>
      </p:pic>
      <p:pic>
        <p:nvPicPr>
          <p:cNvPr id="1026" name="Picture 2" descr="Astronomers Have Captured the Most Detailed Photo of a Black Hole Ever—See  the Magnetic Fields That Power It Here">
            <a:extLst>
              <a:ext uri="{FF2B5EF4-FFF2-40B4-BE49-F238E27FC236}">
                <a16:creationId xmlns:a16="http://schemas.microsoft.com/office/drawing/2014/main" id="{BAD453EE-5C43-E44F-947A-2CB677EF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21" y="3733304"/>
            <a:ext cx="732954" cy="7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9F3A10-4FF8-324B-A1BF-BF064857DF37}"/>
              </a:ext>
            </a:extLst>
          </p:cNvPr>
          <p:cNvSpPr txBox="1"/>
          <p:nvPr/>
        </p:nvSpPr>
        <p:spPr>
          <a:xfrm>
            <a:off x="6516216" y="2855106"/>
            <a:ext cx="254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SnIa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BaO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, Lensing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C09BB-CC88-D94F-A66D-A33E16E341EE}"/>
              </a:ext>
            </a:extLst>
          </p:cNvPr>
          <p:cNvSpPr txBox="1"/>
          <p:nvPr/>
        </p:nvSpPr>
        <p:spPr>
          <a:xfrm>
            <a:off x="683568" y="148570"/>
            <a:ext cx="6760953" cy="40011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halkboard SE Regular"/>
                <a:cs typeface="Chalkboard SE Regular"/>
              </a:rPr>
              <a:t>Important (&gt; last 20 </a:t>
            </a:r>
            <a:r>
              <a:rPr lang="en-US" sz="2000" b="1" dirty="0" err="1">
                <a:latin typeface="Chalkboard SE Regular"/>
                <a:cs typeface="Chalkboard SE Regular"/>
              </a:rPr>
              <a:t>yrs</a:t>
            </a:r>
            <a:r>
              <a:rPr lang="en-US" sz="2000" b="1" dirty="0">
                <a:latin typeface="Chalkboard SE Regular"/>
                <a:cs typeface="Chalkboard SE Regular"/>
              </a:rPr>
              <a:t>) Discoveries in Cosmology/Astronomy </a:t>
            </a:r>
          </a:p>
        </p:txBody>
      </p:sp>
    </p:spTree>
    <p:extLst>
      <p:ext uri="{BB962C8B-B14F-4D97-AF65-F5344CB8AC3E}">
        <p14:creationId xmlns:p14="http://schemas.microsoft.com/office/powerpoint/2010/main" val="33559661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9219" l="2077" r="96736">
                        <a14:foregroundMark x1="9199" y1="7617" x2="0" y2="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95047" y="-302758"/>
            <a:ext cx="5497923" cy="8352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2664" y="332656"/>
            <a:ext cx="6289252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Primordial Gravitational Waves (GW) 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Potential origins ? 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628800"/>
            <a:ext cx="6696744" cy="4524316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R-symmetry 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 Z</a:t>
            </a:r>
            <a:r>
              <a:rPr lang="en-US" baseline="-25000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2N 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 Z</a:t>
            </a:r>
            <a:r>
              <a:rPr lang="en-US" baseline="-25000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2 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via </a:t>
            </a:r>
            <a:endParaRPr lang="en-US" dirty="0">
              <a:solidFill>
                <a:srgbClr val="660066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halkduster"/>
                <a:cs typeface="Chalkduster"/>
              </a:rPr>
              <a:t>gaugino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 condensation 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in </a:t>
            </a:r>
            <a:r>
              <a:rPr lang="en-US" b="1" dirty="0">
                <a:solidFill>
                  <a:srgbClr val="FC0107"/>
                </a:solidFill>
                <a:latin typeface="Chalkboard SE Bold"/>
                <a:cs typeface="Chalkboard SE Bold"/>
              </a:rPr>
              <a:t>SU(N) gauge SUGRA 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models with SUSY broken in  hidden sectors</a:t>
            </a:r>
            <a:r>
              <a:rPr lang="en-US" dirty="0">
                <a:solidFill>
                  <a:srgbClr val="FC0107"/>
                </a:solidFill>
                <a:latin typeface="Chalkduster"/>
                <a:cs typeface="Chalkduster"/>
              </a:rPr>
              <a:t>...</a:t>
            </a:r>
          </a:p>
          <a:p>
            <a:pPr algn="ctr"/>
            <a:endParaRPr lang="en-US" dirty="0">
              <a:solidFill>
                <a:srgbClr val="FC0107"/>
              </a:solidFill>
              <a:latin typeface="Chalkduster"/>
              <a:cs typeface="Chalkduster"/>
            </a:endParaRPr>
          </a:p>
          <a:p>
            <a:pPr algn="ctr"/>
            <a:endParaRPr lang="en-US" dirty="0">
              <a:solidFill>
                <a:srgbClr val="FC0107"/>
              </a:solidFill>
              <a:latin typeface="Chalkduster"/>
              <a:cs typeface="Chalkduster"/>
            </a:endParaRPr>
          </a:p>
          <a:p>
            <a:pPr algn="ctr"/>
            <a:endParaRPr lang="en-US" dirty="0">
              <a:solidFill>
                <a:srgbClr val="FC0107"/>
              </a:solidFill>
              <a:latin typeface="Chalkduster"/>
              <a:cs typeface="Chalkduster"/>
            </a:endParaRPr>
          </a:p>
          <a:p>
            <a:pPr algn="ctr"/>
            <a:endParaRPr lang="en-US" dirty="0">
              <a:solidFill>
                <a:srgbClr val="FC0107"/>
              </a:solidFill>
              <a:latin typeface="Chalkduster"/>
              <a:cs typeface="Chalkduster"/>
            </a:endParaRPr>
          </a:p>
          <a:p>
            <a:pPr algn="ctr"/>
            <a:endParaRPr lang="en-US" dirty="0">
              <a:solidFill>
                <a:srgbClr val="0000FF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NB:</a:t>
            </a:r>
            <a:r>
              <a:rPr lang="en-US" dirty="0">
                <a:solidFill>
                  <a:srgbClr val="FC0107"/>
                </a:solidFill>
                <a:latin typeface="Chalkduster"/>
                <a:cs typeface="Chalkduster"/>
              </a:rPr>
              <a:t> Non-degenerate 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</a:rPr>
              <a:t>Scalar Potential</a:t>
            </a:r>
          </a:p>
          <a:p>
            <a:pPr algn="ctr"/>
            <a:endParaRPr lang="en-US" dirty="0">
              <a:solidFill>
                <a:srgbClr val="660066"/>
              </a:solidFill>
              <a:latin typeface="Chalkduster"/>
              <a:cs typeface="Chalkduster"/>
            </a:endParaRPr>
          </a:p>
          <a:p>
            <a:pPr algn="ctr"/>
            <a:endParaRPr lang="en-US" dirty="0">
              <a:solidFill>
                <a:srgbClr val="660066"/>
              </a:solidFill>
              <a:latin typeface="Chalkduster"/>
              <a:cs typeface="Chalkduster"/>
            </a:endParaRPr>
          </a:p>
          <a:p>
            <a:pPr algn="ctr"/>
            <a:endParaRPr lang="en-US" dirty="0">
              <a:solidFill>
                <a:srgbClr val="660066"/>
              </a:solidFill>
              <a:latin typeface="Chalkduster"/>
              <a:cs typeface="Chalkduster"/>
            </a:endParaRPr>
          </a:p>
          <a:p>
            <a:pPr algn="ctr"/>
            <a:endParaRPr lang="en-US" dirty="0">
              <a:solidFill>
                <a:srgbClr val="660066"/>
              </a:solidFill>
              <a:latin typeface="Chalkduster"/>
              <a:cs typeface="Chalkduster"/>
            </a:endParaRPr>
          </a:p>
          <a:p>
            <a:pPr marL="285750" indent="-285750" algn="ctr">
              <a:buFont typeface="Wingdings" charset="0"/>
              <a:buChar char="à"/>
            </a:pP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Z</a:t>
            </a:r>
            <a:r>
              <a:rPr lang="en-US" baseline="-25000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2N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  Z</a:t>
            </a:r>
            <a:r>
              <a:rPr lang="en-US" baseline="-25000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2 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  non-trivial 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  <a:sym typeface="Wingdings"/>
              </a:rPr>
              <a:t>energy shifts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between </a:t>
            </a:r>
            <a:r>
              <a:rPr lang="en-US" dirty="0" err="1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vacua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 create </a:t>
            </a:r>
            <a:r>
              <a:rPr lang="en-US" b="1" dirty="0">
                <a:solidFill>
                  <a:srgbClr val="FC0107"/>
                </a:solidFill>
                <a:latin typeface="Chalkduster"/>
                <a:cs typeface="Chalkduster"/>
                <a:sym typeface="Wingdings"/>
              </a:rPr>
              <a:t>unstable</a:t>
            </a:r>
            <a:r>
              <a:rPr lang="en-US" dirty="0">
                <a:solidFill>
                  <a:srgbClr val="660066"/>
                </a:solidFill>
                <a:latin typeface="Chalkduster"/>
                <a:cs typeface="Chalkduster"/>
                <a:sym typeface="Wingdings"/>
              </a:rPr>
              <a:t> Domain Walls  collide  </a:t>
            </a:r>
            <a:r>
              <a:rPr lang="en-US" b="1" dirty="0">
                <a:latin typeface="Chalkduster"/>
                <a:cs typeface="Chalkduster"/>
                <a:sym typeface="Wingdings"/>
              </a:rPr>
              <a:t>GW</a:t>
            </a:r>
            <a:endParaRPr lang="en-US" b="1" dirty="0">
              <a:latin typeface="Chalkduster"/>
              <a:cs typeface="Chalkdus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237312"/>
            <a:ext cx="936104" cy="6206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6453336"/>
            <a:ext cx="504056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2564904"/>
            <a:ext cx="5021808" cy="628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4305067"/>
            <a:ext cx="4176464" cy="85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7284" y="4365104"/>
            <a:ext cx="1975076" cy="432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1960" y="3214717"/>
            <a:ext cx="33123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</a:t>
            </a:r>
            <a:r>
              <a:rPr lang="en-US" sz="1600" b="1" baseline="-25000" dirty="0"/>
              <a:t>3/2</a:t>
            </a:r>
            <a:r>
              <a:rPr lang="en-US" sz="1600" b="1" dirty="0"/>
              <a:t> = </a:t>
            </a:r>
            <a:r>
              <a:rPr lang="en-US" sz="1600" b="1" dirty="0" err="1"/>
              <a:t>gravitino</a:t>
            </a:r>
            <a:r>
              <a:rPr lang="en-US" sz="1600" b="1" dirty="0"/>
              <a:t> mass</a:t>
            </a:r>
          </a:p>
          <a:p>
            <a:pPr algn="ctr"/>
            <a:r>
              <a:rPr lang="en-US" sz="1600" b="1" dirty="0"/>
              <a:t>m</a:t>
            </a:r>
            <a:r>
              <a:rPr lang="el-GR" sz="1600" b="1" baseline="-25000" dirty="0"/>
              <a:t>λ</a:t>
            </a:r>
            <a:r>
              <a:rPr lang="en-GB" sz="1600" b="1" baseline="-25000" dirty="0"/>
              <a:t> </a:t>
            </a:r>
            <a:r>
              <a:rPr lang="en-GB" sz="1600" b="1" dirty="0"/>
              <a:t>= </a:t>
            </a:r>
            <a:r>
              <a:rPr lang="en-GB" sz="1600" b="1" dirty="0" err="1"/>
              <a:t>gaugino</a:t>
            </a:r>
            <a:r>
              <a:rPr lang="en-GB" sz="1600" b="1" dirty="0"/>
              <a:t> mass</a:t>
            </a:r>
            <a:endParaRPr lang="en-US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688" y="3284984"/>
            <a:ext cx="2828404" cy="3618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2320" y="2865710"/>
            <a:ext cx="13606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Takahashi, </a:t>
            </a:r>
          </a:p>
          <a:p>
            <a:pPr algn="ctr"/>
            <a:r>
              <a:rPr lang="en-US" b="1" dirty="0" err="1"/>
              <a:t>Yanagida</a:t>
            </a:r>
            <a:r>
              <a:rPr lang="en-US" b="1" dirty="0"/>
              <a:t>, </a:t>
            </a:r>
          </a:p>
          <a:p>
            <a:pPr algn="ctr"/>
            <a:r>
              <a:rPr lang="en-US" b="1" dirty="0" err="1"/>
              <a:t>Yonekura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96336" y="260648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9089695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96752"/>
            <a:ext cx="3168352" cy="21912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8963" y="3059668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262762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9792" y="242088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6136" y="1663640"/>
            <a:ext cx="307379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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000090"/>
                </a:solidFill>
              </a:rPr>
              <a:t>RVM GW-induced Inflation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932040" y="2555612"/>
            <a:ext cx="864096" cy="441340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3707904" y="283319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567868" y="30596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F551F-87D2-7445-B17E-9D66EED26809}"/>
              </a:ext>
            </a:extLst>
          </p:cNvPr>
          <p:cNvSpPr txBox="1"/>
          <p:nvPr/>
        </p:nvSpPr>
        <p:spPr>
          <a:xfrm>
            <a:off x="3998517" y="1455167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First hill-top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inflation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FDA0A-F033-8C48-A51E-C8F4BD5D4FFF}"/>
              </a:ext>
            </a:extLst>
          </p:cNvPr>
          <p:cNvSpPr txBox="1"/>
          <p:nvPr/>
        </p:nvSpPr>
        <p:spPr>
          <a:xfrm>
            <a:off x="1110796" y="3463840"/>
            <a:ext cx="5162374" cy="116955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Pre-RVM inflationary phase</a:t>
            </a:r>
            <a:r>
              <a:rPr lang="en-US" sz="1400" dirty="0"/>
              <a:t>: superstring/supergravity</a:t>
            </a:r>
          </a:p>
          <a:p>
            <a:pPr algn="ctr"/>
            <a:r>
              <a:rPr lang="en-US" sz="1400" dirty="0"/>
              <a:t>Effective action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Imaginary parts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instabilities</a:t>
            </a:r>
          </a:p>
          <a:p>
            <a:pPr algn="ctr"/>
            <a:endParaRPr lang="en-US" sz="1400" b="1" dirty="0">
              <a:solidFill>
                <a:srgbClr val="C00000"/>
              </a:solidFill>
              <a:sym typeface="Wingdings" pitchFamily="2" charset="2"/>
            </a:endParaRPr>
          </a:p>
          <a:p>
            <a:pPr algn="ctr"/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First Hill-top inflation </a:t>
            </a:r>
            <a:r>
              <a:rPr lang="en-US" sz="1400" dirty="0">
                <a:sym typeface="Wingdings" pitchFamily="2" charset="2"/>
              </a:rPr>
              <a:t>= finite life –time  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System </a:t>
            </a:r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tunnels</a:t>
            </a:r>
            <a:r>
              <a:rPr lang="en-US" sz="1400" dirty="0">
                <a:sym typeface="Wingdings" pitchFamily="2" charset="2"/>
              </a:rPr>
              <a:t> to </a:t>
            </a:r>
            <a:r>
              <a:rPr lang="en-US" sz="14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RVM inflationary vacuum (GW condense)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01E587-40B7-E64E-B882-63761C136F8D}"/>
              </a:ext>
            </a:extLst>
          </p:cNvPr>
          <p:cNvSpPr/>
          <p:nvPr/>
        </p:nvSpPr>
        <p:spPr>
          <a:xfrm>
            <a:off x="7272808" y="4153545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EAF380-E8C8-A644-81BB-6D6F9D5C54E0}"/>
              </a:ext>
            </a:extLst>
          </p:cNvPr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2359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96752"/>
            <a:ext cx="3168352" cy="21912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8963" y="3059668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262762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9792" y="242088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6136" y="1663640"/>
            <a:ext cx="307379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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000090"/>
                </a:solidFill>
              </a:rPr>
              <a:t>RVM GW-induced Inflation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932040" y="2555612"/>
            <a:ext cx="864096" cy="441340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3707904" y="283319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567868" y="30596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F551F-87D2-7445-B17E-9D66EED26809}"/>
              </a:ext>
            </a:extLst>
          </p:cNvPr>
          <p:cNvSpPr txBox="1"/>
          <p:nvPr/>
        </p:nvSpPr>
        <p:spPr>
          <a:xfrm>
            <a:off x="3998517" y="1455167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First hill-top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inflation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FDA0A-F033-8C48-A51E-C8F4BD5D4FFF}"/>
              </a:ext>
            </a:extLst>
          </p:cNvPr>
          <p:cNvSpPr txBox="1"/>
          <p:nvPr/>
        </p:nvSpPr>
        <p:spPr>
          <a:xfrm>
            <a:off x="1110796" y="3463840"/>
            <a:ext cx="5162374" cy="116955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Pre-RVM inflationary phase</a:t>
            </a:r>
            <a:r>
              <a:rPr lang="en-US" sz="1400" dirty="0"/>
              <a:t>: superstring/supergravity</a:t>
            </a:r>
          </a:p>
          <a:p>
            <a:pPr algn="ctr"/>
            <a:r>
              <a:rPr lang="en-US" sz="1400" dirty="0"/>
              <a:t>Effective action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Imaginary parts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instabilities</a:t>
            </a:r>
          </a:p>
          <a:p>
            <a:pPr algn="ctr"/>
            <a:endParaRPr lang="en-US" sz="1400" b="1" dirty="0">
              <a:solidFill>
                <a:srgbClr val="C00000"/>
              </a:solidFill>
              <a:sym typeface="Wingdings" pitchFamily="2" charset="2"/>
            </a:endParaRPr>
          </a:p>
          <a:p>
            <a:pPr algn="ctr"/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First Hill-top inflation </a:t>
            </a:r>
            <a:r>
              <a:rPr lang="en-US" sz="1400" dirty="0">
                <a:sym typeface="Wingdings" pitchFamily="2" charset="2"/>
              </a:rPr>
              <a:t>= finite life –time  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System </a:t>
            </a:r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tunnels</a:t>
            </a:r>
            <a:r>
              <a:rPr lang="en-US" sz="1400" dirty="0">
                <a:sym typeface="Wingdings" pitchFamily="2" charset="2"/>
              </a:rPr>
              <a:t> to </a:t>
            </a:r>
            <a:r>
              <a:rPr lang="en-US" sz="14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RVM inflationary vacuum (GW condense)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01E587-40B7-E64E-B882-63761C136F8D}"/>
              </a:ext>
            </a:extLst>
          </p:cNvPr>
          <p:cNvSpPr/>
          <p:nvPr/>
        </p:nvSpPr>
        <p:spPr>
          <a:xfrm>
            <a:off x="7272808" y="4153545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B0C35-D3F0-5D47-850C-705D32FF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636109"/>
            <a:ext cx="5157554" cy="2177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A7F81-9519-534D-86B8-9DDDE2D3C432}"/>
              </a:ext>
            </a:extLst>
          </p:cNvPr>
          <p:cNvSpPr txBox="1"/>
          <p:nvPr/>
        </p:nvSpPr>
        <p:spPr>
          <a:xfrm>
            <a:off x="2411760" y="4941168"/>
            <a:ext cx="930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3C26E5"/>
                </a:solidFill>
              </a:rPr>
              <a:t>KR axion</a:t>
            </a:r>
          </a:p>
          <a:p>
            <a:r>
              <a:rPr lang="en-US" sz="1100" b="1" dirty="0">
                <a:solidFill>
                  <a:srgbClr val="3C26E5"/>
                </a:solidFill>
              </a:rPr>
              <a:t>dominance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EABC02-5C72-644B-880A-32B3D0692C40}"/>
              </a:ext>
            </a:extLst>
          </p:cNvPr>
          <p:cNvSpPr txBox="1"/>
          <p:nvPr/>
        </p:nvSpPr>
        <p:spPr>
          <a:xfrm>
            <a:off x="3203848" y="5229200"/>
            <a:ext cx="1298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GW + Anomalies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dominance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624D1E-BCB5-104C-A6F3-B0F9B02FEBFB}"/>
              </a:ext>
            </a:extLst>
          </p:cNvPr>
          <p:cNvSpPr txBox="1"/>
          <p:nvPr/>
        </p:nvSpPr>
        <p:spPr>
          <a:xfrm>
            <a:off x="4395328" y="5057889"/>
            <a:ext cx="16168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AA41EA-CF53-984F-9DAA-B09C76238801}"/>
              </a:ext>
            </a:extLst>
          </p:cNvPr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8833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4365104"/>
            <a:ext cx="1454638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NEM,Sola</a:t>
            </a:r>
            <a:r>
              <a:rPr lang="en-US" b="1" dirty="0"/>
              <a:t> </a:t>
            </a:r>
          </a:p>
          <a:p>
            <a:pPr algn="ctr"/>
            <a:r>
              <a:rPr lang="en-US" b="1"/>
              <a:t>EPJ-ST </a:t>
            </a:r>
            <a:r>
              <a:rPr lang="en-US" b="1" dirty="0"/>
              <a:t>(2020)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4293096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5733256"/>
            <a:ext cx="1364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Ellis, NEM,</a:t>
            </a:r>
          </a:p>
          <a:p>
            <a:pPr algn="ctr"/>
            <a:r>
              <a:rPr lang="en-US" b="1" dirty="0" err="1"/>
              <a:t>Alexandre</a:t>
            </a:r>
            <a:r>
              <a:rPr lang="en-US" b="1" dirty="0"/>
              <a:t>, </a:t>
            </a:r>
          </a:p>
          <a:p>
            <a:pPr algn="ctr"/>
            <a:r>
              <a:rPr lang="en-US" b="1" dirty="0"/>
              <a:t>Houston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96752"/>
            <a:ext cx="3168352" cy="21912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8963" y="3059668"/>
            <a:ext cx="32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2294" y="1187460"/>
            <a:ext cx="647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l-GR" dirty="0"/>
              <a:t>(σ)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06310" y="262762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9792" y="242088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6136" y="1663640"/>
            <a:ext cx="307379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SUGRA  broken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gravitino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Condensate</a:t>
            </a:r>
          </a:p>
          <a:p>
            <a:pPr algn="ctr"/>
            <a:r>
              <a:rPr lang="en-US" b="1" dirty="0" err="1">
                <a:solidFill>
                  <a:srgbClr val="008000"/>
                </a:solidFill>
              </a:rPr>
              <a:t>stabilised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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000090"/>
                </a:solidFill>
              </a:rPr>
              <a:t>RVM GW-induced Inflation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932040" y="2555612"/>
            <a:ext cx="864096" cy="441340"/>
          </a:xfrm>
          <a:prstGeom prst="straightConnector1">
            <a:avLst/>
          </a:prstGeom>
          <a:ln w="50800">
            <a:solidFill>
              <a:srgbClr val="FC01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236296" y="5610944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726BB-4A3A-7543-836D-5EBF5EF40E27}"/>
              </a:ext>
            </a:extLst>
          </p:cNvPr>
          <p:cNvSpPr txBox="1"/>
          <p:nvPr/>
        </p:nvSpPr>
        <p:spPr>
          <a:xfrm>
            <a:off x="3707904" y="283319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0 </a:t>
            </a:r>
            <a:r>
              <a:rPr lang="en-US" sz="1400" dirty="0"/>
              <a:t>&gt;0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FA9F5-FAA4-6440-81AD-EB95A5B52BC1}"/>
              </a:ext>
            </a:extLst>
          </p:cNvPr>
          <p:cNvSpPr txBox="1"/>
          <p:nvPr/>
        </p:nvSpPr>
        <p:spPr>
          <a:xfrm>
            <a:off x="3567868" y="30596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F551F-87D2-7445-B17E-9D66EED26809}"/>
              </a:ext>
            </a:extLst>
          </p:cNvPr>
          <p:cNvSpPr txBox="1"/>
          <p:nvPr/>
        </p:nvSpPr>
        <p:spPr>
          <a:xfrm>
            <a:off x="3998517" y="1455167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First hill-top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inflation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FDA0A-F033-8C48-A51E-C8F4BD5D4FFF}"/>
              </a:ext>
            </a:extLst>
          </p:cNvPr>
          <p:cNvSpPr txBox="1"/>
          <p:nvPr/>
        </p:nvSpPr>
        <p:spPr>
          <a:xfrm>
            <a:off x="1110796" y="3463840"/>
            <a:ext cx="5162374" cy="116955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Pre-RVM inflationary phase</a:t>
            </a:r>
            <a:r>
              <a:rPr lang="en-US" sz="1400" dirty="0"/>
              <a:t>: superstring/supergravity</a:t>
            </a:r>
          </a:p>
          <a:p>
            <a:pPr algn="ctr"/>
            <a:r>
              <a:rPr lang="en-US" sz="1400" dirty="0"/>
              <a:t>Effective action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b="1" dirty="0">
                <a:solidFill>
                  <a:srgbClr val="3C26E5"/>
                </a:solidFill>
                <a:latin typeface="Chalkboard SE" panose="03050602040202020205" pitchFamily="66" charset="77"/>
              </a:rPr>
              <a:t>Imaginary parts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instabilities</a:t>
            </a:r>
          </a:p>
          <a:p>
            <a:pPr algn="ctr"/>
            <a:endParaRPr lang="en-US" sz="1400" b="1" dirty="0">
              <a:solidFill>
                <a:srgbClr val="C00000"/>
              </a:solidFill>
              <a:sym typeface="Wingdings" pitchFamily="2" charset="2"/>
            </a:endParaRPr>
          </a:p>
          <a:p>
            <a:pPr algn="ctr"/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First Hill-top inflation </a:t>
            </a:r>
            <a:r>
              <a:rPr lang="en-US" sz="1400" dirty="0">
                <a:sym typeface="Wingdings" pitchFamily="2" charset="2"/>
              </a:rPr>
              <a:t>= finite life –time  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System </a:t>
            </a:r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tunnels</a:t>
            </a:r>
            <a:r>
              <a:rPr lang="en-US" sz="1400" dirty="0">
                <a:sym typeface="Wingdings" pitchFamily="2" charset="2"/>
              </a:rPr>
              <a:t> to </a:t>
            </a:r>
            <a:r>
              <a:rPr lang="en-US" sz="1400" b="1" dirty="0">
                <a:solidFill>
                  <a:srgbClr val="3C26E5"/>
                </a:solidFill>
                <a:latin typeface="Chalkboard SE" panose="03050602040202020205" pitchFamily="66" charset="77"/>
                <a:sym typeface="Wingdings" pitchFamily="2" charset="2"/>
              </a:rPr>
              <a:t>RVM inflationary vacuum (GW condense)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01E587-40B7-E64E-B882-63761C136F8D}"/>
              </a:ext>
            </a:extLst>
          </p:cNvPr>
          <p:cNvSpPr/>
          <p:nvPr/>
        </p:nvSpPr>
        <p:spPr>
          <a:xfrm>
            <a:off x="7272808" y="4153545"/>
            <a:ext cx="1835696" cy="1202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B0C35-D3F0-5D47-850C-705D32FF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636109"/>
            <a:ext cx="5157554" cy="21772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A7F81-9519-534D-86B8-9DDDE2D3C432}"/>
              </a:ext>
            </a:extLst>
          </p:cNvPr>
          <p:cNvSpPr txBox="1"/>
          <p:nvPr/>
        </p:nvSpPr>
        <p:spPr>
          <a:xfrm>
            <a:off x="2411760" y="4941168"/>
            <a:ext cx="930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3C26E5"/>
                </a:solidFill>
              </a:rPr>
              <a:t>KR axion</a:t>
            </a:r>
          </a:p>
          <a:p>
            <a:r>
              <a:rPr lang="en-US" sz="1100" b="1" dirty="0">
                <a:solidFill>
                  <a:srgbClr val="3C26E5"/>
                </a:solidFill>
              </a:rPr>
              <a:t>dominance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EABC02-5C72-644B-880A-32B3D0692C40}"/>
              </a:ext>
            </a:extLst>
          </p:cNvPr>
          <p:cNvSpPr txBox="1"/>
          <p:nvPr/>
        </p:nvSpPr>
        <p:spPr>
          <a:xfrm>
            <a:off x="3203848" y="5229200"/>
            <a:ext cx="1298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GW + Anomalies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dominance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454ECE-D812-A44D-AF65-F9D76B0E5C08}"/>
              </a:ext>
            </a:extLst>
          </p:cNvPr>
          <p:cNvSpPr txBox="1"/>
          <p:nvPr/>
        </p:nvSpPr>
        <p:spPr>
          <a:xfrm>
            <a:off x="4395328" y="5057889"/>
            <a:ext cx="16168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4D8F0A-5032-A143-949A-66571350505A}"/>
              </a:ext>
            </a:extLst>
          </p:cNvPr>
          <p:cNvSpPr txBox="1"/>
          <p:nvPr/>
        </p:nvSpPr>
        <p:spPr>
          <a:xfrm rot="20435160">
            <a:off x="4476100" y="3879570"/>
            <a:ext cx="3052887" cy="1200329"/>
          </a:xfrm>
          <a:prstGeom prst="rect">
            <a:avLst/>
          </a:prstGeom>
          <a:solidFill>
            <a:srgbClr val="FFFF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First inflation </a:t>
            </a:r>
            <a:r>
              <a:rPr lang="en-US" b="1" dirty="0">
                <a:latin typeface="Chalkboard SE" panose="03050602040202020205" pitchFamily="66" charset="77"/>
              </a:rPr>
              <a:t>ensures any</a:t>
            </a:r>
          </a:p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Spatial inhomogeneities</a:t>
            </a:r>
          </a:p>
          <a:p>
            <a:r>
              <a:rPr lang="en-US" b="1" dirty="0">
                <a:latin typeface="Chalkboard SE" panose="03050602040202020205" pitchFamily="66" charset="77"/>
              </a:rPr>
              <a:t>are washed out before</a:t>
            </a:r>
          </a:p>
          <a:p>
            <a:r>
              <a:rPr lang="en-US" b="1" dirty="0">
                <a:latin typeface="Chalkboard SE" panose="03050602040202020205" pitchFamily="66" charset="77"/>
              </a:rPr>
              <a:t>the </a:t>
            </a:r>
            <a:r>
              <a:rPr lang="en-US" b="1" dirty="0">
                <a:solidFill>
                  <a:srgbClr val="800080"/>
                </a:solidFill>
                <a:latin typeface="Chalkboard SE" panose="03050602040202020205" pitchFamily="66" charset="77"/>
              </a:rPr>
              <a:t>RVM-GW inflation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06DF23-FC12-8148-A5FE-7D846E97C10E}"/>
              </a:ext>
            </a:extLst>
          </p:cNvPr>
          <p:cNvSpPr txBox="1"/>
          <p:nvPr/>
        </p:nvSpPr>
        <p:spPr>
          <a:xfrm>
            <a:off x="1115616" y="332656"/>
            <a:ext cx="5993436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 err="1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l-GR" sz="2400" i="1" dirty="0" err="1">
                <a:solidFill>
                  <a:srgbClr val="3C26E5"/>
                </a:solidFill>
                <a:latin typeface="Arial Black"/>
                <a:cs typeface="Arial Black"/>
              </a:rPr>
              <a:t>ψ</a:t>
            </a:r>
            <a:r>
              <a:rPr lang="el-GR" sz="2400" i="1" baseline="-25000" dirty="0" err="1">
                <a:solidFill>
                  <a:srgbClr val="3C26E5"/>
                </a:solidFill>
                <a:latin typeface="Arial Black"/>
                <a:cs typeface="Arial Black"/>
              </a:rPr>
              <a:t>μ</a:t>
            </a:r>
            <a:r>
              <a:rPr lang="en-GB" sz="2400" i="1" baseline="-25000" dirty="0">
                <a:solidFill>
                  <a:srgbClr val="3C26E5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68132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212" y="2028616"/>
            <a:ext cx="7303602" cy="347787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5. 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Spontaneous Lorentz &amp;</a:t>
            </a:r>
          </a:p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CPT Violation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by axion backgrounds </a:t>
            </a:r>
          </a:p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4400" b="1" dirty="0">
                <a:solidFill>
                  <a:srgbClr val="3C26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RVM Inflation</a:t>
            </a:r>
          </a:p>
        </p:txBody>
      </p:sp>
    </p:spTree>
    <p:extLst>
      <p:ext uri="{BB962C8B-B14F-4D97-AF65-F5344CB8AC3E}">
        <p14:creationId xmlns:p14="http://schemas.microsoft.com/office/powerpoint/2010/main" val="4425746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6345081" y="1356769"/>
            <a:ext cx="2808626" cy="249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8179">
            <a:off x="4565731" y="502985"/>
            <a:ext cx="2808626" cy="249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4290">
            <a:off x="2006517" y="924721"/>
            <a:ext cx="2808626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751">
            <a:off x="-191529" y="545832"/>
            <a:ext cx="2808626" cy="2492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03392">
            <a:off x="5593021" y="3548074"/>
            <a:ext cx="2808626" cy="249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45557">
            <a:off x="2542167" y="1527137"/>
            <a:ext cx="18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Stringy </a:t>
            </a:r>
          </a:p>
          <a:p>
            <a:pPr algn="ctr"/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gravitational </a:t>
            </a:r>
          </a:p>
          <a:p>
            <a:pPr algn="ctr"/>
            <a:r>
              <a:rPr lang="en-US" dirty="0" err="1">
                <a:solidFill>
                  <a:srgbClr val="FF006B"/>
                </a:solidFill>
                <a:latin typeface="Chalkduster"/>
                <a:cs typeface="Chalkduster"/>
              </a:rPr>
              <a:t>Axions</a:t>
            </a:r>
            <a:endParaRPr lang="en-US" dirty="0">
              <a:solidFill>
                <a:srgbClr val="FF006B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+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torsion</a:t>
            </a:r>
            <a:r>
              <a:rPr lang="en-US" dirty="0">
                <a:solidFill>
                  <a:srgbClr val="FF006B"/>
                </a:solidFill>
                <a:latin typeface="Chalkduster"/>
                <a:cs typeface="Chalkduster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21016047">
            <a:off x="5116402" y="1359895"/>
            <a:ext cx="198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halkduster"/>
                <a:cs typeface="Chalkduster"/>
              </a:rPr>
              <a:t>anomalies </a:t>
            </a:r>
          </a:p>
        </p:txBody>
      </p:sp>
      <p:sp>
        <p:nvSpPr>
          <p:cNvPr id="13" name="TextBox 12"/>
          <p:cNvSpPr txBox="1"/>
          <p:nvPr/>
        </p:nvSpPr>
        <p:spPr>
          <a:xfrm rot="944101">
            <a:off x="6965984" y="2410297"/>
            <a:ext cx="1893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Primordial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gravitational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halkduster"/>
                <a:cs typeface="Chalkduster"/>
              </a:rPr>
              <a:t>waves</a:t>
            </a:r>
          </a:p>
        </p:txBody>
      </p:sp>
      <p:sp>
        <p:nvSpPr>
          <p:cNvPr id="14" name="TextBox 13"/>
          <p:cNvSpPr txBox="1"/>
          <p:nvPr/>
        </p:nvSpPr>
        <p:spPr>
          <a:xfrm rot="19676080">
            <a:off x="6039853" y="3938378"/>
            <a:ext cx="2080378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Spontaneous</a:t>
            </a:r>
          </a:p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Lorentz </a:t>
            </a:r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  <a:cs typeface="Chalkduster"/>
              </a:rPr>
              <a:t>+ CPT</a:t>
            </a:r>
            <a:endParaRPr lang="en-US" dirty="0">
              <a:solidFill>
                <a:srgbClr val="3366FF"/>
              </a:solidFill>
              <a:latin typeface="Chalkduster"/>
              <a:cs typeface="Chalkduster"/>
            </a:endParaRPr>
          </a:p>
          <a:p>
            <a:pPr algn="ctr"/>
            <a:r>
              <a:rPr lang="en-US" dirty="0">
                <a:solidFill>
                  <a:srgbClr val="3366FF"/>
                </a:solidFill>
                <a:latin typeface="Chalkduster"/>
                <a:cs typeface="Chalkduster"/>
              </a:rPr>
              <a:t>Violation</a:t>
            </a:r>
          </a:p>
          <a:p>
            <a:pPr algn="ctr"/>
            <a:endParaRPr lang="en-US" sz="1050" dirty="0">
              <a:solidFill>
                <a:srgbClr val="3366FF"/>
              </a:solidFill>
              <a:latin typeface="Chalkduster"/>
              <a:cs typeface="Chalkduster"/>
            </a:endParaRP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from</a:t>
            </a: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anomaly </a:t>
            </a:r>
          </a:p>
          <a:p>
            <a:pPr algn="ctr"/>
            <a:r>
              <a:rPr lang="en-US" sz="1600" dirty="0">
                <a:solidFill>
                  <a:srgbClr val="FC0107"/>
                </a:solidFill>
                <a:latin typeface="Chalkduster"/>
                <a:cs typeface="Chalkduster"/>
              </a:rPr>
              <a:t>condensates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188640"/>
            <a:ext cx="1872208" cy="52322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 SE Regular"/>
                <a:cs typeface="Chalkboard SE Regular"/>
              </a:rPr>
              <a:t>The Parts</a:t>
            </a:r>
          </a:p>
        </p:txBody>
      </p:sp>
      <p:sp>
        <p:nvSpPr>
          <p:cNvPr id="9" name="TextBox 8"/>
          <p:cNvSpPr txBox="1"/>
          <p:nvPr/>
        </p:nvSpPr>
        <p:spPr>
          <a:xfrm rot="21387912">
            <a:off x="272956" y="848185"/>
            <a:ext cx="21164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halkduster"/>
                <a:cs typeface="Chalkduster"/>
              </a:rPr>
              <a:t>Dark Energy</a:t>
            </a:r>
          </a:p>
          <a:p>
            <a:pPr algn="ctr"/>
            <a:endParaRPr lang="en-US" sz="600" dirty="0">
              <a:latin typeface="Chalkduster"/>
              <a:cs typeface="Chalkduster"/>
            </a:endParaRPr>
          </a:p>
          <a:p>
            <a:pPr algn="ctr"/>
            <a:r>
              <a:rPr lang="en-US" dirty="0">
                <a:latin typeface="Chalkduster"/>
                <a:cs typeface="Chalkduster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``running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vacuum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duster"/>
                <a:cs typeface="Chalkduster"/>
              </a:rPr>
              <a:t>(RVM) type’’</a:t>
            </a:r>
            <a:r>
              <a:rPr lang="en-US" dirty="0">
                <a:latin typeface="Chalkduster"/>
                <a:cs typeface="Chalkduster"/>
              </a:rPr>
              <a:t>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969019-E505-D043-8C8F-2F21F12D3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1" b="94375" l="4545" r="91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37827">
            <a:off x="2498537" y="616958"/>
            <a:ext cx="1043608" cy="664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EE12DE-58C9-EB4F-BD06-B59B0D367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980728"/>
            <a:ext cx="846336" cy="8463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B8620F-B23A-5446-BEDA-745C60458E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883">
            <a:off x="6948264" y="1412776"/>
            <a:ext cx="846336" cy="8463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DB8279-96FD-0E4B-9336-D1D153E41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82642">
            <a:off x="6026590" y="2219294"/>
            <a:ext cx="846336" cy="846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8D4B38-6A5D-7A48-947D-4ABA43B3E5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000" l="889" r="100000">
                        <a14:foregroundMark x1="47111" y1="4889" x2="47111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8584">
            <a:off x="7432938" y="3466142"/>
            <a:ext cx="846336" cy="8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208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391219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4553833"/>
            <a:ext cx="6120680" cy="1323439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Waves,</a:t>
            </a:r>
          </a:p>
          <a:p>
            <a:pPr algn="ctr"/>
            <a:r>
              <a:rPr lang="en-US" sz="2000" dirty="0">
                <a:latin typeface="Arial Black"/>
                <a:cs typeface="Arial Black"/>
              </a:rPr>
              <a:t>&amp;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</a:rPr>
              <a:t>De Sitter space times &amp;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</a:rPr>
              <a:t>Spontaneous</a:t>
            </a:r>
            <a:r>
              <a:rPr lang="en-US" sz="2000" dirty="0">
                <a:latin typeface="Arial Black"/>
                <a:cs typeface="Arial Black"/>
              </a:rPr>
              <a:t> </a:t>
            </a:r>
            <a:r>
              <a:rPr lang="en-US" sz="2000" dirty="0">
                <a:solidFill>
                  <a:srgbClr val="3C26E5"/>
                </a:solidFill>
                <a:latin typeface="Arial Black"/>
                <a:cs typeface="Arial Black"/>
              </a:rPr>
              <a:t>Lorentz</a:t>
            </a:r>
            <a:r>
              <a:rPr lang="en-US" sz="2000" dirty="0">
                <a:latin typeface="Arial Black"/>
                <a:cs typeface="Arial Black"/>
              </a:rPr>
              <a:t> &amp; </a:t>
            </a:r>
            <a:r>
              <a:rPr lang="en-US" sz="2000" dirty="0">
                <a:solidFill>
                  <a:srgbClr val="FF006B"/>
                </a:solidFill>
                <a:latin typeface="Arial Black"/>
                <a:cs typeface="Arial Black"/>
              </a:rPr>
              <a:t>CPT Violation </a:t>
            </a:r>
            <a:endParaRPr lang="en-US" sz="2000" dirty="0">
              <a:solidFill>
                <a:srgbClr val="FF006B"/>
              </a:solidFill>
              <a:latin typeface="Arial Black"/>
              <a:cs typeface="Arial Black"/>
              <a:sym typeface="Wingding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52120" y="2060848"/>
            <a:ext cx="302433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72200" y="1412776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halkboard SE Bold"/>
                <a:cs typeface="Chalkboard SE Bold"/>
              </a:rPr>
              <a:t>Non-trivial if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halkboard SE Bold"/>
                <a:cs typeface="Chalkboard SE Bold"/>
              </a:rPr>
              <a:t>GW present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6286516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391219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4437112"/>
            <a:ext cx="6120680" cy="707886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Primordial Gravitational Waves </a:t>
            </a:r>
            <a:r>
              <a:rPr lang="en-US" sz="2000" dirty="0">
                <a:sym typeface="Wingdings"/>
              </a:rPr>
              <a:t>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Condensate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&lt; ...&gt; </a:t>
            </a:r>
            <a:r>
              <a:rPr lang="en-US" sz="2000" dirty="0">
                <a:sym typeface="Wingdings"/>
              </a:rPr>
              <a:t>of Gravitational Anomalies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012160" y="1556792"/>
            <a:ext cx="221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Gravitational</a:t>
            </a:r>
          </a:p>
          <a:p>
            <a:r>
              <a:rPr lang="en-US" dirty="0" err="1">
                <a:solidFill>
                  <a:srgbClr val="FF0000"/>
                </a:solidFill>
                <a:latin typeface="Chalkboard SE Regular"/>
                <a:cs typeface="Chalkboard SE Regular"/>
              </a:rPr>
              <a:t>Chern</a:t>
            </a:r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-Simons (</a:t>
            </a:r>
            <a:r>
              <a:rPr lang="en-US" dirty="0" err="1">
                <a:solidFill>
                  <a:srgbClr val="FF0000"/>
                </a:solidFill>
                <a:latin typeface="Chalkboard SE Regular"/>
                <a:cs typeface="Chalkboard SE Regular"/>
              </a:rPr>
              <a:t>gCS</a:t>
            </a:r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517232"/>
            <a:ext cx="8316416" cy="936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0232" y="6093296"/>
            <a:ext cx="196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 SE Bold"/>
                <a:cs typeface="Chalkboard SE Bold"/>
              </a:rPr>
              <a:t>quantum ordered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6133461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391219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2160" y="1556792"/>
            <a:ext cx="221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Gravitational</a:t>
            </a:r>
          </a:p>
          <a:p>
            <a:r>
              <a:rPr lang="en-US" dirty="0" err="1">
                <a:solidFill>
                  <a:srgbClr val="FF0000"/>
                </a:solidFill>
                <a:latin typeface="Chalkboard SE Regular"/>
                <a:cs typeface="Chalkboard SE Regular"/>
              </a:rPr>
              <a:t>Chern</a:t>
            </a:r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-Simons (</a:t>
            </a:r>
            <a:r>
              <a:rPr lang="en-US" dirty="0" err="1">
                <a:solidFill>
                  <a:srgbClr val="FF0000"/>
                </a:solidFill>
                <a:latin typeface="Chalkboard SE Regular"/>
                <a:cs typeface="Chalkboard SE Regular"/>
              </a:rPr>
              <a:t>gCS</a:t>
            </a:r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517232"/>
            <a:ext cx="8316416" cy="936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0232" y="6093296"/>
            <a:ext cx="196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 SE Bold"/>
                <a:cs typeface="Chalkboard SE Bold"/>
              </a:rPr>
              <a:t>quantum ordered</a:t>
            </a:r>
          </a:p>
        </p:txBody>
      </p:sp>
      <p:sp>
        <p:nvSpPr>
          <p:cNvPr id="9" name="Oval 8"/>
          <p:cNvSpPr/>
          <p:nvPr/>
        </p:nvSpPr>
        <p:spPr>
          <a:xfrm>
            <a:off x="3275856" y="5517232"/>
            <a:ext cx="302433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168" b="840"/>
          <a:stretch/>
        </p:blipFill>
        <p:spPr>
          <a:xfrm>
            <a:off x="2694712" y="3628638"/>
            <a:ext cx="4541584" cy="7302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48064" y="4437112"/>
            <a:ext cx="173713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Chalkboard SE Bold"/>
                <a:cs typeface="Chalkboard SE Bold"/>
              </a:rPr>
              <a:t>Cosmological-</a:t>
            </a:r>
          </a:p>
          <a:p>
            <a:r>
              <a:rPr lang="en-US" sz="2000" dirty="0">
                <a:solidFill>
                  <a:srgbClr val="660066"/>
                </a:solidFill>
                <a:latin typeface="Chalkboard SE Bold"/>
                <a:cs typeface="Chalkboard SE Bold"/>
              </a:rPr>
              <a:t>Constant-like</a:t>
            </a:r>
          </a:p>
        </p:txBody>
      </p:sp>
      <p:sp>
        <p:nvSpPr>
          <p:cNvPr id="10" name="Up Arrow 9"/>
          <p:cNvSpPr/>
          <p:nvPr/>
        </p:nvSpPr>
        <p:spPr>
          <a:xfrm>
            <a:off x="4283968" y="4365104"/>
            <a:ext cx="792088" cy="1122424"/>
          </a:xfrm>
          <a:prstGeom prst="upArrow">
            <a:avLst/>
          </a:prstGeom>
          <a:ln w="63500">
            <a:solidFill>
              <a:schemeClr val="accent5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1560" y="4581128"/>
            <a:ext cx="3240360" cy="707886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Condensate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&lt; ...&gt; </a:t>
            </a:r>
            <a:r>
              <a:rPr lang="en-US" sz="2000" dirty="0">
                <a:sym typeface="Wingdings"/>
              </a:rPr>
              <a:t>of </a:t>
            </a:r>
          </a:p>
          <a:p>
            <a:pPr algn="ctr"/>
            <a:r>
              <a:rPr lang="en-US" sz="2000" dirty="0">
                <a:sym typeface="Wingdings"/>
              </a:rPr>
              <a:t>Gravitational Anomalies </a:t>
            </a:r>
            <a:endParaRPr lang="en-US" sz="2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99792" y="4077072"/>
            <a:ext cx="0" cy="28803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36296" y="4077072"/>
            <a:ext cx="0" cy="28803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99792" y="4365104"/>
            <a:ext cx="4536504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3060C-D90B-2DFA-CD5F-E5DF6717AFC4}"/>
              </a:ext>
            </a:extLst>
          </p:cNvPr>
          <p:cNvSpPr txBox="1"/>
          <p:nvPr/>
        </p:nvSpPr>
        <p:spPr>
          <a:xfrm>
            <a:off x="7236296" y="4365104"/>
            <a:ext cx="1811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C26E5"/>
                </a:solidFill>
              </a:rPr>
              <a:t>Mild time 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Dependence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(RVM) through H</a:t>
            </a:r>
          </a:p>
        </p:txBody>
      </p:sp>
    </p:spTree>
    <p:extLst>
      <p:ext uri="{BB962C8B-B14F-4D97-AF65-F5344CB8AC3E}">
        <p14:creationId xmlns:p14="http://schemas.microsoft.com/office/powerpoint/2010/main" val="20138652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391219" cy="830997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The Model in Early Universe: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only gravitational </a:t>
            </a:r>
            <a:r>
              <a:rPr lang="en-US" sz="2400" dirty="0" err="1">
                <a:solidFill>
                  <a:srgbClr val="FF0000"/>
                </a:solidFill>
                <a:latin typeface="Arial Black"/>
                <a:cs typeface="Arial Black"/>
              </a:rPr>
              <a:t>d.o.f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. (</a:t>
            </a:r>
            <a:r>
              <a:rPr lang="en-US" sz="2400" i="1" dirty="0">
                <a:solidFill>
                  <a:srgbClr val="FF0000"/>
                </a:solidFill>
                <a:latin typeface="Arial Black"/>
                <a:cs typeface="Arial Black"/>
              </a:rPr>
              <a:t>b, g</a:t>
            </a:r>
            <a:r>
              <a:rPr lang="el-GR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μν</a:t>
            </a:r>
            <a:r>
              <a:rPr lang="en-GB" sz="2400" i="1" baseline="-250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sz="2400" dirty="0">
                <a:latin typeface="Arial Black"/>
                <a:cs typeface="Arial Black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23" y="1484784"/>
            <a:ext cx="9036496" cy="25922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4501"/>
            <a:ext cx="8748464" cy="1450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2160" y="1556792"/>
            <a:ext cx="221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Gravitational</a:t>
            </a:r>
          </a:p>
          <a:p>
            <a:r>
              <a:rPr lang="en-US" dirty="0" err="1">
                <a:solidFill>
                  <a:srgbClr val="FF0000"/>
                </a:solidFill>
                <a:latin typeface="Chalkboard SE Regular"/>
                <a:cs typeface="Chalkboard SE Regular"/>
              </a:rPr>
              <a:t>Chern</a:t>
            </a:r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-Simons (</a:t>
            </a:r>
            <a:r>
              <a:rPr lang="en-US" dirty="0" err="1">
                <a:solidFill>
                  <a:srgbClr val="FF0000"/>
                </a:solidFill>
                <a:latin typeface="Chalkboard SE Regular"/>
                <a:cs typeface="Chalkboard SE Regular"/>
              </a:rPr>
              <a:t>gCS</a:t>
            </a:r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8064" y="4437112"/>
            <a:ext cx="207249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Chalkboard SE Bold"/>
                <a:cs typeface="Chalkboard SE Bold"/>
              </a:rPr>
              <a:t>Cosmological-</a:t>
            </a:r>
          </a:p>
          <a:p>
            <a:r>
              <a:rPr lang="en-US" sz="2000" dirty="0">
                <a:solidFill>
                  <a:srgbClr val="660066"/>
                </a:solidFill>
                <a:latin typeface="Chalkboard SE Bold"/>
                <a:cs typeface="Chalkboard SE Bold"/>
              </a:rPr>
              <a:t>``Constant’’-like</a:t>
            </a:r>
          </a:p>
        </p:txBody>
      </p:sp>
      <p:sp>
        <p:nvSpPr>
          <p:cNvPr id="10" name="Up Arrow 9"/>
          <p:cNvSpPr/>
          <p:nvPr/>
        </p:nvSpPr>
        <p:spPr>
          <a:xfrm>
            <a:off x="4283968" y="4365104"/>
            <a:ext cx="792088" cy="1122424"/>
          </a:xfrm>
          <a:prstGeom prst="upArrow">
            <a:avLst/>
          </a:prstGeom>
          <a:ln w="63500">
            <a:solidFill>
              <a:schemeClr val="accent5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1560" y="4581128"/>
            <a:ext cx="3240360" cy="707886"/>
          </a:xfrm>
          <a:prstGeom prst="rect">
            <a:avLst/>
          </a:prstGeom>
          <a:solidFill>
            <a:srgbClr val="FFEEC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Condensate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&lt; ...&gt; </a:t>
            </a:r>
            <a:r>
              <a:rPr lang="en-US" sz="2000" dirty="0">
                <a:sym typeface="Wingdings"/>
              </a:rPr>
              <a:t>of </a:t>
            </a:r>
          </a:p>
          <a:p>
            <a:pPr algn="ctr"/>
            <a:r>
              <a:rPr lang="en-US" sz="2000" dirty="0">
                <a:sym typeface="Wingdings"/>
              </a:rPr>
              <a:t>Gravitational Anomalies </a:t>
            </a:r>
            <a:endParaRPr lang="en-US" sz="2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99792" y="4077072"/>
            <a:ext cx="0" cy="28803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36296" y="4077072"/>
            <a:ext cx="0" cy="28803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99792" y="4365104"/>
            <a:ext cx="4536504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40635" y="332656"/>
            <a:ext cx="1967869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Basilakos</a:t>
            </a:r>
            <a:r>
              <a:rPr lang="en-US" b="1" dirty="0"/>
              <a:t>, NEM,</a:t>
            </a:r>
          </a:p>
          <a:p>
            <a:pPr algn="ctr"/>
            <a:r>
              <a:rPr lang="en-US" b="1" dirty="0"/>
              <a:t>Sola (2019-20)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08904" y="548680"/>
            <a:ext cx="27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halkboard SE Bold"/>
                <a:cs typeface="Chalkboard SE Bold"/>
              </a:rPr>
              <a:t>`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3EEE80-DC87-C2A5-A439-A1AE15318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611992"/>
            <a:ext cx="7632848" cy="7693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Oval 8"/>
          <p:cNvSpPr/>
          <p:nvPr/>
        </p:nvSpPr>
        <p:spPr>
          <a:xfrm>
            <a:off x="3275856" y="5517232"/>
            <a:ext cx="302433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1B62B2-26E7-7596-D64F-FD353DC05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9" r="29658"/>
          <a:stretch/>
        </p:blipFill>
        <p:spPr>
          <a:xfrm>
            <a:off x="2699792" y="3645024"/>
            <a:ext cx="4536503" cy="7026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F49B18-7C30-B35B-1D88-31B465C0ABC1}"/>
              </a:ext>
            </a:extLst>
          </p:cNvPr>
          <p:cNvSpPr txBox="1"/>
          <p:nvPr/>
        </p:nvSpPr>
        <p:spPr>
          <a:xfrm rot="20788324">
            <a:off x="6248030" y="5289014"/>
            <a:ext cx="25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halkboard SE" panose="03050602040202020205" pitchFamily="66" charset="77"/>
              </a:rPr>
              <a:t>Up to boundary terms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B5729B-319C-7612-4DF3-51B630EA5339}"/>
              </a:ext>
            </a:extLst>
          </p:cNvPr>
          <p:cNvSpPr txBox="1"/>
          <p:nvPr/>
        </p:nvSpPr>
        <p:spPr>
          <a:xfrm>
            <a:off x="7236296" y="4326195"/>
            <a:ext cx="1811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C26E5"/>
                </a:solidFill>
              </a:rPr>
              <a:t>Mild time 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Dependence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(RVM) through H</a:t>
            </a:r>
          </a:p>
        </p:txBody>
      </p:sp>
    </p:spTree>
    <p:extLst>
      <p:ext uri="{BB962C8B-B14F-4D97-AF65-F5344CB8AC3E}">
        <p14:creationId xmlns:p14="http://schemas.microsoft.com/office/powerpoint/2010/main" val="104227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B8BF612-F50E-0644-9F51-2B9F3165E7E1}"/>
              </a:ext>
            </a:extLst>
          </p:cNvPr>
          <p:cNvSpPr txBox="1"/>
          <p:nvPr/>
        </p:nvSpPr>
        <p:spPr>
          <a:xfrm>
            <a:off x="77561" y="5173464"/>
            <a:ext cx="2982271" cy="129266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Also </a:t>
            </a:r>
            <a:r>
              <a:rPr lang="en-US" sz="1600" b="1" dirty="0">
                <a:solidFill>
                  <a:srgbClr val="C00000"/>
                </a:solidFill>
              </a:rPr>
              <a:t>Einstein’s GR </a:t>
            </a:r>
            <a:r>
              <a:rPr lang="en-US" sz="1600" dirty="0"/>
              <a:t>explains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sufficiently well</a:t>
            </a:r>
          </a:p>
          <a:p>
            <a:r>
              <a:rPr lang="en-US" sz="1600" b="1" dirty="0">
                <a:solidFill>
                  <a:srgbClr val="3C26E5"/>
                </a:solidFill>
              </a:rPr>
              <a:t>Black-Hole Mergers + GW</a:t>
            </a:r>
          </a:p>
          <a:p>
            <a:r>
              <a:rPr lang="en-US" sz="1600" dirty="0"/>
              <a:t>(since 2015 </a:t>
            </a:r>
            <a:r>
              <a:rPr lang="en-US" sz="1400" b="1" dirty="0"/>
              <a:t>LIGO</a:t>
            </a:r>
            <a:r>
              <a:rPr lang="en-US" sz="1600" dirty="0"/>
              <a:t>),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Black-Hole `photographs’ (ET),</a:t>
            </a:r>
            <a:r>
              <a:rPr lang="en-US" sz="1400" dirty="0"/>
              <a:t>...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095BC0-A66E-864D-B5C1-C16773AF2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1" y="3717032"/>
            <a:ext cx="2168817" cy="1456432"/>
          </a:xfrm>
          <a:prstGeom prst="rect">
            <a:avLst/>
          </a:prstGeom>
        </p:spPr>
      </p:pic>
      <p:pic>
        <p:nvPicPr>
          <p:cNvPr id="26" name="Picture 2" descr="Astronomers Have Captured the Most Detailed Photo of a Black Hole Ever—See  the Magnetic Fields That Power It Here">
            <a:extLst>
              <a:ext uri="{FF2B5EF4-FFF2-40B4-BE49-F238E27FC236}">
                <a16:creationId xmlns:a16="http://schemas.microsoft.com/office/drawing/2014/main" id="{B0AC1B30-C07F-3348-8C2B-A17813AC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21" y="3733304"/>
            <a:ext cx="732954" cy="7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E70964-DB2D-0C46-928B-ABBDF4190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04664"/>
            <a:ext cx="6624736" cy="6086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CECA4-A5DB-9B4F-B348-ECABD3E56C49}"/>
              </a:ext>
            </a:extLst>
          </p:cNvPr>
          <p:cNvSpPr txBox="1"/>
          <p:nvPr/>
        </p:nvSpPr>
        <p:spPr>
          <a:xfrm>
            <a:off x="6804248" y="548680"/>
            <a:ext cx="20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halkboard SE" panose="03050602040202020205" pitchFamily="66" charset="77"/>
              </a:rPr>
              <a:t>Planck2018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269A9-08FA-2344-B482-F06D681016F8}"/>
              </a:ext>
            </a:extLst>
          </p:cNvPr>
          <p:cNvSpPr txBox="1"/>
          <p:nvPr/>
        </p:nvSpPr>
        <p:spPr>
          <a:xfrm rot="20243856">
            <a:off x="206889" y="946477"/>
            <a:ext cx="2494812" cy="101566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Simplest model based </a:t>
            </a:r>
          </a:p>
          <a:p>
            <a:pPr algn="ctr"/>
            <a:r>
              <a:rPr lang="en-GB" dirty="0"/>
              <a:t>on </a:t>
            </a:r>
            <a:r>
              <a:rPr lang="el-GR" sz="2400" b="1" dirty="0">
                <a:solidFill>
                  <a:srgbClr val="FF0000"/>
                </a:solidFill>
              </a:rPr>
              <a:t>Λ</a:t>
            </a:r>
            <a:r>
              <a:rPr lang="en-GB" sz="2400" b="1" dirty="0">
                <a:solidFill>
                  <a:srgbClr val="FF0000"/>
                </a:solidFill>
              </a:rPr>
              <a:t>CDM </a:t>
            </a:r>
            <a:r>
              <a:rPr lang="en-GB" dirty="0"/>
              <a:t>works </a:t>
            </a:r>
            <a:r>
              <a:rPr lang="en-GB" b="1" dirty="0">
                <a:solidFill>
                  <a:srgbClr val="FF0000"/>
                </a:solidFill>
              </a:rPr>
              <a:t>OK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dirty="0"/>
              <a:t>for  </a:t>
            </a:r>
            <a:r>
              <a:rPr lang="en-GB" b="1" dirty="0">
                <a:solidFill>
                  <a:srgbClr val="FC0107"/>
                </a:solidFill>
              </a:rPr>
              <a:t>large</a:t>
            </a:r>
            <a:r>
              <a:rPr lang="en-GB" dirty="0"/>
              <a:t> scales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F5F8B-53EA-084A-BEF6-66298BCC8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1124744"/>
            <a:ext cx="2982271" cy="1646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1BE53-EB34-2749-8687-9A63A92CE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710" y="5468680"/>
            <a:ext cx="3939721" cy="97547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pic>
        <p:nvPicPr>
          <p:cNvPr id="1026" name="Picture 2" descr="Astronomers Have Captured the Most Detailed Photo of a Black Hole Ever—See  the Magnetic Fields That Power It Here">
            <a:extLst>
              <a:ext uri="{FF2B5EF4-FFF2-40B4-BE49-F238E27FC236}">
                <a16:creationId xmlns:a16="http://schemas.microsoft.com/office/drawing/2014/main" id="{BAD453EE-5C43-E44F-947A-2CB677EF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83" y="5158987"/>
            <a:ext cx="732954" cy="7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9F3A10-4FF8-324B-A1BF-BF064857DF37}"/>
              </a:ext>
            </a:extLst>
          </p:cNvPr>
          <p:cNvSpPr txBox="1"/>
          <p:nvPr/>
        </p:nvSpPr>
        <p:spPr>
          <a:xfrm>
            <a:off x="6516216" y="2855106"/>
            <a:ext cx="254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SnIa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BaO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rPr>
              <a:t>, Lensing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C09BB-CC88-D94F-A66D-A33E16E341EE}"/>
              </a:ext>
            </a:extLst>
          </p:cNvPr>
          <p:cNvSpPr txBox="1"/>
          <p:nvPr/>
        </p:nvSpPr>
        <p:spPr>
          <a:xfrm>
            <a:off x="683568" y="148570"/>
            <a:ext cx="6690421" cy="400110"/>
          </a:xfrm>
          <a:prstGeom prst="rect">
            <a:avLst/>
          </a:prstGeom>
          <a:solidFill>
            <a:srgbClr val="FFEEC4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halkboard SE Regular"/>
                <a:cs typeface="Chalkboard SE Regular"/>
              </a:rPr>
              <a:t>Important (&gt; last </a:t>
            </a:r>
            <a:r>
              <a:rPr lang="en-US" b="1" dirty="0">
                <a:latin typeface="Chalkboard SE Regular"/>
                <a:cs typeface="Chalkboard SE Regular"/>
              </a:rPr>
              <a:t>2</a:t>
            </a:r>
            <a:r>
              <a:rPr lang="en-US" sz="2000" b="1" dirty="0">
                <a:latin typeface="Chalkboard SE Regular"/>
                <a:cs typeface="Chalkboard SE Regular"/>
              </a:rPr>
              <a:t>0 </a:t>
            </a:r>
            <a:r>
              <a:rPr lang="en-US" sz="2000" b="1" dirty="0" err="1">
                <a:latin typeface="Chalkboard SE Regular"/>
                <a:cs typeface="Chalkboard SE Regular"/>
              </a:rPr>
              <a:t>yrs</a:t>
            </a:r>
            <a:r>
              <a:rPr lang="en-US" sz="2000" b="1" dirty="0">
                <a:latin typeface="Chalkboard SE Regular"/>
                <a:cs typeface="Chalkboard SE Regular"/>
              </a:rPr>
              <a:t>) Discoveries in Cosmology/Astronomy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7F7F293-4656-144B-B711-1E9790B23F8D}"/>
              </a:ext>
            </a:extLst>
          </p:cNvPr>
          <p:cNvSpPr/>
          <p:nvPr/>
        </p:nvSpPr>
        <p:spPr>
          <a:xfrm>
            <a:off x="3923928" y="1196752"/>
            <a:ext cx="978408" cy="484632"/>
          </a:xfrm>
          <a:prstGeom prst="rightArrow">
            <a:avLst/>
          </a:prstGeom>
          <a:blipFill rotWithShape="1">
            <a:blip r:embed="rId9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AD12D5-D4DD-2940-BB27-FCEDBEFAE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760" y="2564904"/>
            <a:ext cx="3312368" cy="18287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ECDBB5-39AB-634B-9E68-C86B708B75C3}"/>
              </a:ext>
            </a:extLst>
          </p:cNvPr>
          <p:cNvSpPr txBox="1"/>
          <p:nvPr/>
        </p:nvSpPr>
        <p:spPr>
          <a:xfrm>
            <a:off x="6126990" y="2492896"/>
            <a:ext cx="190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Planck 2018 Inflation</a:t>
            </a:r>
          </a:p>
        </p:txBody>
      </p:sp>
      <p:pic>
        <p:nvPicPr>
          <p:cNvPr id="21" name="Picture 6" descr="ᐈ A piece of paper stock pictures, Royalty Free piece of paper images |  download on Depositphotos®">
            <a:extLst>
              <a:ext uri="{FF2B5EF4-FFF2-40B4-BE49-F238E27FC236}">
                <a16:creationId xmlns:a16="http://schemas.microsoft.com/office/drawing/2014/main" id="{CBDA514D-9912-DF4F-A0F9-B536C3E5D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6951" r="9300" b="6699"/>
          <a:stretch/>
        </p:blipFill>
        <p:spPr bwMode="auto">
          <a:xfrm>
            <a:off x="658578" y="683404"/>
            <a:ext cx="7398079" cy="58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5EF91E-8FAB-A34E-992F-150A38F54756}"/>
              </a:ext>
            </a:extLst>
          </p:cNvPr>
          <p:cNvSpPr/>
          <p:nvPr/>
        </p:nvSpPr>
        <p:spPr>
          <a:xfrm>
            <a:off x="1547664" y="1412776"/>
            <a:ext cx="625526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halkboard SE" panose="03050602040202020205" pitchFamily="66" charset="77"/>
              </a:rPr>
              <a:t>What still we do not know/</a:t>
            </a:r>
            <a:r>
              <a:rPr lang="en-US" sz="28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did not </a:t>
            </a:r>
            <a:r>
              <a:rPr lang="en-US" sz="2800" b="1" dirty="0">
                <a:latin typeface="Chalkboard SE" panose="03050602040202020205" pitchFamily="66" charset="77"/>
              </a:rPr>
              <a:t>observe: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Chalkboard SE" panose="03050602040202020205" pitchFamily="66" charset="77"/>
              </a:rPr>
              <a:t>Nature of Dark Energy </a:t>
            </a:r>
          </a:p>
          <a:p>
            <a:pPr algn="ctr"/>
            <a:r>
              <a:rPr lang="en-US" sz="2800" b="1" dirty="0">
                <a:solidFill>
                  <a:srgbClr val="660066"/>
                </a:solidFill>
                <a:latin typeface="Chalkboard SE" panose="03050602040202020205" pitchFamily="66" charset="77"/>
              </a:rPr>
              <a:t>Nature of Dark matter</a:t>
            </a:r>
          </a:p>
          <a:p>
            <a:pPr algn="ctr"/>
            <a:r>
              <a:rPr lang="en-US" sz="2800" b="1" dirty="0">
                <a:solidFill>
                  <a:srgbClr val="008000"/>
                </a:solidFill>
                <a:latin typeface="Chalkboard SE" panose="03050602040202020205" pitchFamily="66" charset="77"/>
              </a:rPr>
              <a:t>Primordial Gravitational Waves </a:t>
            </a:r>
          </a:p>
          <a:p>
            <a:pPr algn="ctr"/>
            <a:r>
              <a:rPr lang="en-US" sz="2800" b="1" dirty="0">
                <a:latin typeface="Chalkboard SE" panose="03050602040202020205" pitchFamily="66" charset="77"/>
              </a:rPr>
              <a:t>(</a:t>
            </a:r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through detection of B-mode </a:t>
            </a:r>
            <a:r>
              <a:rPr lang="en-US" sz="2400" b="1" dirty="0" err="1">
                <a:solidFill>
                  <a:srgbClr val="000090"/>
                </a:solidFill>
                <a:latin typeface="Chalkboard SE" panose="03050602040202020205" pitchFamily="66" charset="77"/>
              </a:rPr>
              <a:t>polarisation</a:t>
            </a:r>
            <a:endParaRPr lang="en-US" sz="2400" b="1" dirty="0">
              <a:solidFill>
                <a:srgbClr val="000090"/>
              </a:solidFill>
              <a:latin typeface="Chalkboard SE" panose="03050602040202020205" pitchFamily="66" charset="77"/>
            </a:endParaRPr>
          </a:p>
          <a:p>
            <a:pPr algn="ctr"/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 in CMB from very early Universe</a:t>
            </a:r>
            <a:r>
              <a:rPr lang="en-US" sz="2800" b="1" dirty="0">
                <a:latin typeface="Chalkboard SE" panose="03050602040202020205" pitchFamily="66" charset="77"/>
              </a:rPr>
              <a:t>)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Microscopic models of Inflation</a:t>
            </a:r>
          </a:p>
          <a:p>
            <a:pPr algn="ctr"/>
            <a:r>
              <a:rPr lang="en-US" sz="2800" b="1" dirty="0">
                <a:latin typeface="Chalkboard SE" panose="03050602040202020205" pitchFamily="66" charset="77"/>
              </a:rPr>
              <a:t>(</a:t>
            </a:r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Is it due to fundamental </a:t>
            </a:r>
            <a:r>
              <a:rPr lang="en-US" sz="2400" b="1" dirty="0" err="1">
                <a:solidFill>
                  <a:srgbClr val="000090"/>
                </a:solidFill>
                <a:latin typeface="Chalkboard SE" panose="03050602040202020205" pitchFamily="66" charset="77"/>
              </a:rPr>
              <a:t>inflatons</a:t>
            </a:r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 or dynamical e.g. </a:t>
            </a:r>
            <a:r>
              <a:rPr lang="en-US" sz="2400" b="1" dirty="0" err="1">
                <a:solidFill>
                  <a:srgbClr val="000090"/>
                </a:solidFill>
                <a:latin typeface="Chalkboard SE" panose="03050602040202020205" pitchFamily="66" charset="77"/>
              </a:rPr>
              <a:t>Starobinsky</a:t>
            </a:r>
            <a:r>
              <a:rPr lang="en-US" sz="2400" b="1" dirty="0">
                <a:solidFill>
                  <a:srgbClr val="000090"/>
                </a:solidFill>
                <a:latin typeface="Chalkboard SE" panose="03050602040202020205" pitchFamily="66" charset="77"/>
              </a:rPr>
              <a:t> type? ....</a:t>
            </a:r>
            <a:r>
              <a:rPr lang="en-US" sz="2800" b="1" dirty="0">
                <a:latin typeface="Chalkboard SE" panose="03050602040202020205" pitchFamily="66" charset="77"/>
              </a:rPr>
              <a:t>)</a:t>
            </a:r>
          </a:p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671211-D25C-5A4D-A1E3-359CD0CE39D0}"/>
              </a:ext>
            </a:extLst>
          </p:cNvPr>
          <p:cNvSpPr txBox="1"/>
          <p:nvPr/>
        </p:nvSpPr>
        <p:spPr>
          <a:xfrm rot="19516684">
            <a:off x="593817" y="1173554"/>
            <a:ext cx="1498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halkduster" panose="03050602040202020205" pitchFamily="66" charset="77"/>
              </a:rPr>
              <a:t>But....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D0F27-1AE9-4046-8EE0-E34E923589DF}"/>
              </a:ext>
            </a:extLst>
          </p:cNvPr>
          <p:cNvSpPr txBox="1"/>
          <p:nvPr/>
        </p:nvSpPr>
        <p:spPr>
          <a:xfrm rot="19438221">
            <a:off x="727907" y="2241739"/>
            <a:ext cx="1635191" cy="646331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Chalkduster" panose="03050602040202020205" pitchFamily="66" charset="77"/>
              </a:rPr>
              <a:t>Need to go</a:t>
            </a:r>
          </a:p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Chalkduster" panose="03050602040202020205" pitchFamily="66" charset="77"/>
              </a:rPr>
              <a:t>Beyond....</a:t>
            </a:r>
          </a:p>
        </p:txBody>
      </p:sp>
    </p:spTree>
    <p:extLst>
      <p:ext uri="{BB962C8B-B14F-4D97-AF65-F5344CB8AC3E}">
        <p14:creationId xmlns:p14="http://schemas.microsoft.com/office/powerpoint/2010/main" val="37142687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1" y="1052736"/>
            <a:ext cx="9144000" cy="678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6410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action contains </a:t>
            </a:r>
            <a:r>
              <a:rPr lang="en-US" b="1" dirty="0">
                <a:solidFill>
                  <a:srgbClr val="FF0000"/>
                </a:solidFill>
              </a:rPr>
              <a:t> CP violating </a:t>
            </a:r>
            <a:r>
              <a:rPr lang="en-US" b="1" dirty="0" err="1">
                <a:solidFill>
                  <a:srgbClr val="FF0000"/>
                </a:solidFill>
              </a:rPr>
              <a:t>axion</a:t>
            </a:r>
            <a:r>
              <a:rPr lang="en-US" b="1" dirty="0">
                <a:solidFill>
                  <a:srgbClr val="FF0000"/>
                </a:solidFill>
              </a:rPr>
              <a:t>-like coupling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02" y="62012"/>
            <a:ext cx="1502014" cy="55867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588224" y="548681"/>
            <a:ext cx="576064" cy="64807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qrt_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270516" cy="217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6296" y="1196752"/>
            <a:ext cx="100811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60283-38FE-9D4A-9783-5950D92426D2}"/>
              </a:ext>
            </a:extLst>
          </p:cNvPr>
          <p:cNvSpPr txBox="1"/>
          <p:nvPr/>
        </p:nvSpPr>
        <p:spPr>
          <a:xfrm>
            <a:off x="899592" y="2690336"/>
            <a:ext cx="7141570" cy="230832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400050" indent="-400050">
              <a:buAutoNum type="romanLcParenBoth"/>
            </a:pPr>
            <a:r>
              <a:rPr lang="en-US" b="1" dirty="0">
                <a:solidFill>
                  <a:srgbClr val="C00000"/>
                </a:solidFill>
                <a:latin typeface="Chalkboard SE" panose="03050602040202020205" pitchFamily="66" charset="77"/>
              </a:rPr>
              <a:t>Assume de Sitter era</a:t>
            </a:r>
            <a:r>
              <a:rPr lang="en-US" b="1" dirty="0">
                <a:latin typeface="Chalkboard SE" panose="03050602040202020205" pitchFamily="66" charset="77"/>
              </a:rPr>
              <a:t>, first, to discuss anomaly condensate </a:t>
            </a:r>
          </a:p>
          <a:p>
            <a:r>
              <a:rPr lang="en-US" b="1" dirty="0">
                <a:latin typeface="Chalkboard SE" panose="03050602040202020205" pitchFamily="66" charset="77"/>
              </a:rPr>
              <a:t>    in the presence of GW perturbation</a:t>
            </a:r>
          </a:p>
          <a:p>
            <a:endParaRPr lang="en-US" b="1" dirty="0">
              <a:latin typeface="Chalkboard SE" panose="03050602040202020205" pitchFamily="66" charset="77"/>
            </a:endParaRPr>
          </a:p>
          <a:p>
            <a:r>
              <a:rPr lang="en-US" b="1" dirty="0">
                <a:latin typeface="Chalkboard SE" panose="03050602040202020205" pitchFamily="66" charset="77"/>
              </a:rPr>
              <a:t>(ii) </a:t>
            </a:r>
            <a:r>
              <a:rPr lang="en-US" b="1" dirty="0">
                <a:solidFill>
                  <a:srgbClr val="3C26E5"/>
                </a:solidFill>
                <a:latin typeface="Chalkboard SE" panose="03050602040202020205" pitchFamily="66" charset="77"/>
              </a:rPr>
              <a:t>deduce RVM vacuum </a:t>
            </a:r>
            <a:r>
              <a:rPr lang="en-US" b="1" dirty="0" err="1">
                <a:latin typeface="Chalkboard SE" panose="03050602040202020205" pitchFamily="66" charset="77"/>
              </a:rPr>
              <a:t>behaviour</a:t>
            </a:r>
            <a:r>
              <a:rPr lang="en-US" b="1" dirty="0">
                <a:latin typeface="Chalkboard SE" panose="03050602040202020205" pitchFamily="66" charset="77"/>
              </a:rPr>
              <a:t> </a:t>
            </a:r>
          </a:p>
          <a:p>
            <a:r>
              <a:rPr lang="en-US" b="1" dirty="0">
                <a:latin typeface="Chalkboard SE" panose="03050602040202020205" pitchFamily="66" charset="77"/>
              </a:rPr>
              <a:t>     </a:t>
            </a:r>
          </a:p>
          <a:p>
            <a:r>
              <a:rPr lang="en-US" b="1" dirty="0">
                <a:latin typeface="Chalkboard SE" panose="03050602040202020205" pitchFamily="66" charset="77"/>
              </a:rPr>
              <a:t>    and </a:t>
            </a:r>
          </a:p>
          <a:p>
            <a:r>
              <a:rPr lang="en-US" b="1" dirty="0">
                <a:latin typeface="Chalkboard SE" panose="03050602040202020205" pitchFamily="66" charset="77"/>
              </a:rPr>
              <a:t> </a:t>
            </a:r>
          </a:p>
          <a:p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(iii) Inflation</a:t>
            </a:r>
            <a:r>
              <a:rPr lang="en-US" b="1" dirty="0">
                <a:latin typeface="Chalkboard SE" panose="03050602040202020205" pitchFamily="66" charset="77"/>
              </a:rPr>
              <a:t> is </a:t>
            </a:r>
            <a:r>
              <a:rPr lang="en-US" b="1" dirty="0">
                <a:solidFill>
                  <a:srgbClr val="FF006B"/>
                </a:solidFill>
                <a:latin typeface="Chalkboard SE" panose="03050602040202020205" pitchFamily="66" charset="77"/>
              </a:rPr>
              <a:t>obtained self consistently </a:t>
            </a:r>
            <a:r>
              <a:rPr lang="en-US" b="1" dirty="0">
                <a:latin typeface="Chalkboard SE" panose="03050602040202020205" pitchFamily="66" charset="77"/>
              </a:rPr>
              <a:t>from </a:t>
            </a:r>
            <a:r>
              <a:rPr lang="en-US" b="1" dirty="0">
                <a:solidFill>
                  <a:srgbClr val="FC0107"/>
                </a:solidFill>
                <a:latin typeface="Chalkboard SE" panose="03050602040202020205" pitchFamily="66" charset="77"/>
              </a:rPr>
              <a:t>RVM evolution</a:t>
            </a:r>
          </a:p>
        </p:txBody>
      </p:sp>
    </p:spTree>
    <p:extLst>
      <p:ext uri="{BB962C8B-B14F-4D97-AF65-F5344CB8AC3E}">
        <p14:creationId xmlns:p14="http://schemas.microsoft.com/office/powerpoint/2010/main" val="25272092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588" y="116632"/>
            <a:ext cx="1739900" cy="6985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" y="1052736"/>
            <a:ext cx="9144000" cy="678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6410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action contains </a:t>
            </a:r>
            <a:r>
              <a:rPr lang="en-US" b="1" dirty="0">
                <a:solidFill>
                  <a:srgbClr val="FF0000"/>
                </a:solidFill>
              </a:rPr>
              <a:t> CP violating </a:t>
            </a:r>
            <a:r>
              <a:rPr lang="en-US" b="1" dirty="0" err="1">
                <a:solidFill>
                  <a:srgbClr val="FF0000"/>
                </a:solidFill>
              </a:rPr>
              <a:t>axion</a:t>
            </a:r>
            <a:r>
              <a:rPr lang="en-US" b="1" dirty="0">
                <a:solidFill>
                  <a:srgbClr val="FF0000"/>
                </a:solidFill>
              </a:rPr>
              <a:t>-like coupling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1844824"/>
            <a:ext cx="1935972" cy="166199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Average </a:t>
            </a:r>
          </a:p>
          <a:p>
            <a:r>
              <a:rPr lang="en-US" sz="1600" dirty="0">
                <a:latin typeface="+mj-lt"/>
              </a:rPr>
              <a:t>over inflationary </a:t>
            </a:r>
          </a:p>
          <a:p>
            <a:r>
              <a:rPr lang="en-US" sz="1600" dirty="0">
                <a:latin typeface="+mj-lt"/>
              </a:rPr>
              <a:t>space time in the </a:t>
            </a:r>
          </a:p>
          <a:p>
            <a:r>
              <a:rPr lang="en-US" sz="1600" dirty="0">
                <a:latin typeface="+mj-lt"/>
              </a:rPr>
              <a:t>presence of </a:t>
            </a:r>
            <a:endParaRPr lang="en-US" dirty="0">
              <a:latin typeface="+mj-lt"/>
            </a:endParaRPr>
          </a:p>
          <a:p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primordial </a:t>
            </a:r>
          </a:p>
          <a:p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Gravitational waves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220072" y="1628800"/>
            <a:ext cx="1224136" cy="23762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68144" y="2996952"/>
            <a:ext cx="1998063" cy="584776"/>
          </a:xfrm>
          <a:prstGeom prst="rect">
            <a:avLst/>
          </a:prstGeom>
          <a:solidFill>
            <a:srgbClr val="FFEEC4">
              <a:alpha val="78000"/>
            </a:srgbClr>
          </a:solidFill>
          <a:ln>
            <a:solidFill>
              <a:srgbClr val="FFE7A9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/>
              <a:t>Alexander, </a:t>
            </a:r>
            <a:r>
              <a:rPr lang="en-US" sz="1600" b="1" dirty="0" err="1"/>
              <a:t>Peskin</a:t>
            </a:r>
            <a:r>
              <a:rPr lang="en-US" sz="1600" b="1" dirty="0"/>
              <a:t>,</a:t>
            </a:r>
          </a:p>
          <a:p>
            <a:r>
              <a:rPr lang="en-US" sz="1600" b="1" dirty="0"/>
              <a:t>Sheikh -</a:t>
            </a:r>
            <a:r>
              <a:rPr lang="en-US" sz="1600" b="1" dirty="0" err="1"/>
              <a:t>Jabbari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4168" y="2492896"/>
            <a:ext cx="111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b(x)=b(t)</a:t>
            </a:r>
          </a:p>
        </p:txBody>
      </p:sp>
      <p:pic>
        <p:nvPicPr>
          <p:cNvPr id="19" name="Picture 18" descr="Theta_=_sqrt_fr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229200"/>
            <a:ext cx="2664296" cy="767529"/>
          </a:xfrm>
          <a:prstGeom prst="rect">
            <a:avLst/>
          </a:prstGeom>
        </p:spPr>
      </p:pic>
      <p:pic>
        <p:nvPicPr>
          <p:cNvPr id="20" name="Picture 19" descr="kappa_&amp;=_M_rm_P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62" y="5301208"/>
            <a:ext cx="1240807" cy="84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812" y="3068960"/>
            <a:ext cx="2201052" cy="3681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26" y="2050244"/>
            <a:ext cx="3030830" cy="446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2535914"/>
            <a:ext cx="2016224" cy="40149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51520" y="1772816"/>
            <a:ext cx="3168352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588224" y="548681"/>
            <a:ext cx="576064" cy="64807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(t)_sim_e^Ht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78" y="6303261"/>
            <a:ext cx="1247326" cy="329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" y="4077072"/>
            <a:ext cx="1905000" cy="800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512" y="4869160"/>
            <a:ext cx="1544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Homogeneity</a:t>
            </a:r>
          </a:p>
          <a:p>
            <a:r>
              <a:rPr lang="en-US" dirty="0">
                <a:solidFill>
                  <a:srgbClr val="FF0000"/>
                </a:solidFill>
              </a:rPr>
              <a:t>&amp; Isotropy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55976" y="6021288"/>
            <a:ext cx="129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 ≈ </a:t>
            </a:r>
            <a:r>
              <a:rPr lang="en-US" b="1" dirty="0">
                <a:solidFill>
                  <a:srgbClr val="FF0000"/>
                </a:solidFill>
              </a:rPr>
              <a:t>const.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(inflation) </a:t>
            </a:r>
          </a:p>
        </p:txBody>
      </p:sp>
      <p:pic>
        <p:nvPicPr>
          <p:cNvPr id="29" name="Picture 28" descr="sqrt_3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270516" cy="21758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36296" y="1187460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7704" y="4005064"/>
            <a:ext cx="6150944" cy="1008112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832B171-2F48-7449-B341-2C43D4FBD9BB}"/>
              </a:ext>
            </a:extLst>
          </p:cNvPr>
          <p:cNvSpPr txBox="1"/>
          <p:nvPr/>
        </p:nvSpPr>
        <p:spPr>
          <a:xfrm>
            <a:off x="5037305" y="3898669"/>
            <a:ext cx="36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</a:t>
            </a:r>
            <a:endParaRPr lang="en-US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742085-F38B-EF42-9F91-4054096BC18B}"/>
              </a:ext>
            </a:extLst>
          </p:cNvPr>
          <p:cNvSpPr txBox="1"/>
          <p:nvPr/>
        </p:nvSpPr>
        <p:spPr>
          <a:xfrm>
            <a:off x="5580112" y="3573016"/>
            <a:ext cx="32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/>
              <a:t>μ </a:t>
            </a:r>
            <a:r>
              <a:rPr lang="en-GB" sz="2400" i="1" dirty="0"/>
              <a:t>= </a:t>
            </a:r>
            <a:r>
              <a:rPr lang="en-GB" dirty="0"/>
              <a:t>UV k-momentum Cut-off</a:t>
            </a:r>
            <a:endParaRPr lang="en-US" sz="28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F162D2-A87E-EC4C-AFCD-A2C0FB194D7F}"/>
              </a:ext>
            </a:extLst>
          </p:cNvPr>
          <p:cNvSpPr txBox="1"/>
          <p:nvPr/>
        </p:nvSpPr>
        <p:spPr>
          <a:xfrm>
            <a:off x="179512" y="3429000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n* </a:t>
            </a:r>
            <a:r>
              <a:rPr lang="en-US" dirty="0">
                <a:solidFill>
                  <a:srgbClr val="FF0000"/>
                </a:solidFill>
              </a:rPr>
              <a:t>= proper number density of </a:t>
            </a:r>
          </a:p>
          <a:p>
            <a:r>
              <a:rPr lang="en-US" dirty="0">
                <a:solidFill>
                  <a:srgbClr val="FF0000"/>
                </a:solidFill>
              </a:rPr>
              <a:t>sources of GW(assumed of O(1))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5ADB4D-57DC-7761-9704-A17E2DDFBE9F}"/>
              </a:ext>
            </a:extLst>
          </p:cNvPr>
          <p:cNvSpPr txBox="1"/>
          <p:nvPr/>
        </p:nvSpPr>
        <p:spPr>
          <a:xfrm>
            <a:off x="4716016" y="4355812"/>
            <a:ext cx="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n* </a:t>
            </a:r>
          </a:p>
        </p:txBody>
      </p:sp>
    </p:spTree>
    <p:extLst>
      <p:ext uri="{BB962C8B-B14F-4D97-AF65-F5344CB8AC3E}">
        <p14:creationId xmlns:p14="http://schemas.microsoft.com/office/powerpoint/2010/main" val="37161268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588" y="116632"/>
            <a:ext cx="1739900" cy="6985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" y="1052736"/>
            <a:ext cx="9144000" cy="678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6410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action contains </a:t>
            </a:r>
            <a:r>
              <a:rPr lang="en-US" b="1" dirty="0">
                <a:solidFill>
                  <a:srgbClr val="FF0000"/>
                </a:solidFill>
              </a:rPr>
              <a:t> CP violating </a:t>
            </a:r>
            <a:r>
              <a:rPr lang="en-US" b="1" dirty="0" err="1">
                <a:solidFill>
                  <a:srgbClr val="FF0000"/>
                </a:solidFill>
              </a:rPr>
              <a:t>axion</a:t>
            </a:r>
            <a:r>
              <a:rPr lang="en-US" b="1" dirty="0">
                <a:solidFill>
                  <a:srgbClr val="FF0000"/>
                </a:solidFill>
              </a:rPr>
              <a:t>-like coupling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1844824"/>
            <a:ext cx="1935972" cy="166199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Average </a:t>
            </a:r>
          </a:p>
          <a:p>
            <a:r>
              <a:rPr lang="en-US" sz="1600" dirty="0">
                <a:latin typeface="+mj-lt"/>
              </a:rPr>
              <a:t>over inflationary </a:t>
            </a:r>
          </a:p>
          <a:p>
            <a:r>
              <a:rPr lang="en-US" sz="1600" dirty="0">
                <a:latin typeface="+mj-lt"/>
              </a:rPr>
              <a:t>space time in the </a:t>
            </a:r>
          </a:p>
          <a:p>
            <a:r>
              <a:rPr lang="en-US" sz="1600" dirty="0">
                <a:latin typeface="+mj-lt"/>
              </a:rPr>
              <a:t>presence of </a:t>
            </a:r>
            <a:endParaRPr lang="en-US" dirty="0">
              <a:latin typeface="+mj-lt"/>
            </a:endParaRPr>
          </a:p>
          <a:p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primordial </a:t>
            </a:r>
          </a:p>
          <a:p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Gravitational waves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220072" y="1628800"/>
            <a:ext cx="1224136" cy="23762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68144" y="2996952"/>
            <a:ext cx="1998063" cy="584776"/>
          </a:xfrm>
          <a:prstGeom prst="rect">
            <a:avLst/>
          </a:prstGeom>
          <a:solidFill>
            <a:srgbClr val="FFEEC4">
              <a:alpha val="78000"/>
            </a:srgbClr>
          </a:solidFill>
          <a:ln>
            <a:solidFill>
              <a:srgbClr val="FFE7A9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/>
              <a:t>Alexander, </a:t>
            </a:r>
            <a:r>
              <a:rPr lang="en-US" sz="1600" b="1" dirty="0" err="1"/>
              <a:t>Peskin</a:t>
            </a:r>
            <a:r>
              <a:rPr lang="en-US" sz="1600" b="1" dirty="0"/>
              <a:t>,</a:t>
            </a:r>
          </a:p>
          <a:p>
            <a:r>
              <a:rPr lang="en-US" sz="1600" b="1" dirty="0"/>
              <a:t>Sheikh -</a:t>
            </a:r>
            <a:r>
              <a:rPr lang="en-US" sz="1600" b="1" dirty="0" err="1"/>
              <a:t>Jabbari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4168" y="2492896"/>
            <a:ext cx="111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b(x)=b(t)</a:t>
            </a:r>
          </a:p>
        </p:txBody>
      </p:sp>
      <p:pic>
        <p:nvPicPr>
          <p:cNvPr id="19" name="Picture 18" descr="Theta_=_sqrt_fr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229200"/>
            <a:ext cx="2664296" cy="767529"/>
          </a:xfrm>
          <a:prstGeom prst="rect">
            <a:avLst/>
          </a:prstGeom>
        </p:spPr>
      </p:pic>
      <p:pic>
        <p:nvPicPr>
          <p:cNvPr id="20" name="Picture 19" descr="kappa_&amp;=_M_rm_P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62" y="5301208"/>
            <a:ext cx="1240807" cy="84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812" y="3068960"/>
            <a:ext cx="2201052" cy="368176"/>
          </a:xfrm>
          <a:prstGeom prst="rect">
            <a:avLst/>
          </a:prstGeom>
          <a:ln>
            <a:solidFill>
              <a:srgbClr val="3C26E5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26" y="2050244"/>
            <a:ext cx="3030830" cy="446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2535914"/>
            <a:ext cx="2016224" cy="40149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51520" y="1772816"/>
            <a:ext cx="3168352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588224" y="548681"/>
            <a:ext cx="576064" cy="64807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(t)_sim_e^Ht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78" y="6303261"/>
            <a:ext cx="1247326" cy="329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" y="4077072"/>
            <a:ext cx="1905000" cy="800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512" y="4869160"/>
            <a:ext cx="1544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Homogeneity</a:t>
            </a:r>
          </a:p>
          <a:p>
            <a:r>
              <a:rPr lang="en-US" dirty="0">
                <a:solidFill>
                  <a:srgbClr val="FF0000"/>
                </a:solidFill>
              </a:rPr>
              <a:t>&amp; Isotropy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55976" y="6021288"/>
            <a:ext cx="129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 ≈ </a:t>
            </a:r>
            <a:r>
              <a:rPr lang="en-US" b="1" dirty="0">
                <a:solidFill>
                  <a:srgbClr val="FF0000"/>
                </a:solidFill>
              </a:rPr>
              <a:t>const.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(inflation) </a:t>
            </a:r>
          </a:p>
        </p:txBody>
      </p:sp>
      <p:pic>
        <p:nvPicPr>
          <p:cNvPr id="29" name="Picture 28" descr="sqrt_3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270516" cy="21758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36296" y="1187460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7704" y="4005064"/>
            <a:ext cx="6150944" cy="1008112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832B171-2F48-7449-B341-2C43D4FBD9BB}"/>
              </a:ext>
            </a:extLst>
          </p:cNvPr>
          <p:cNvSpPr txBox="1"/>
          <p:nvPr/>
        </p:nvSpPr>
        <p:spPr>
          <a:xfrm>
            <a:off x="5037305" y="3898669"/>
            <a:ext cx="36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</a:t>
            </a:r>
            <a:endParaRPr lang="en-US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742085-F38B-EF42-9F91-4054096BC18B}"/>
              </a:ext>
            </a:extLst>
          </p:cNvPr>
          <p:cNvSpPr txBox="1"/>
          <p:nvPr/>
        </p:nvSpPr>
        <p:spPr>
          <a:xfrm>
            <a:off x="5580112" y="3573016"/>
            <a:ext cx="32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/>
              <a:t>μ </a:t>
            </a:r>
            <a:r>
              <a:rPr lang="en-GB" sz="2400" i="1" dirty="0"/>
              <a:t>= </a:t>
            </a:r>
            <a:r>
              <a:rPr lang="en-GB" dirty="0"/>
              <a:t>UV k-momentum Cut-off</a:t>
            </a:r>
            <a:endParaRPr lang="en-US" sz="28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F162D2-A87E-EC4C-AFCD-A2C0FB194D7F}"/>
              </a:ext>
            </a:extLst>
          </p:cNvPr>
          <p:cNvSpPr txBox="1"/>
          <p:nvPr/>
        </p:nvSpPr>
        <p:spPr>
          <a:xfrm>
            <a:off x="179512" y="3429000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n* </a:t>
            </a:r>
            <a:r>
              <a:rPr lang="en-US" dirty="0">
                <a:solidFill>
                  <a:srgbClr val="FF0000"/>
                </a:solidFill>
              </a:rPr>
              <a:t>= proper number density of </a:t>
            </a:r>
          </a:p>
          <a:p>
            <a:r>
              <a:rPr lang="en-US" dirty="0">
                <a:solidFill>
                  <a:srgbClr val="FF0000"/>
                </a:solidFill>
              </a:rPr>
              <a:t>sources of GW(assumed of O(1))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5ADB4D-57DC-7761-9704-A17E2DDFBE9F}"/>
              </a:ext>
            </a:extLst>
          </p:cNvPr>
          <p:cNvSpPr txBox="1"/>
          <p:nvPr/>
        </p:nvSpPr>
        <p:spPr>
          <a:xfrm>
            <a:off x="4716016" y="4355812"/>
            <a:ext cx="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n*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F04976F-06E2-2214-F8AE-3600850C9817}"/>
              </a:ext>
            </a:extLst>
          </p:cNvPr>
          <p:cNvSpPr/>
          <p:nvPr/>
        </p:nvSpPr>
        <p:spPr>
          <a:xfrm>
            <a:off x="107504" y="3271160"/>
            <a:ext cx="3705200" cy="914400"/>
          </a:xfrm>
          <a:prstGeom prst="ellipse">
            <a:avLst/>
          </a:prstGeom>
          <a:noFill/>
          <a:ln w="381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9F9EDFC-D71D-9629-87A8-312510210A9C}"/>
              </a:ext>
            </a:extLst>
          </p:cNvPr>
          <p:cNvSpPr/>
          <p:nvPr/>
        </p:nvSpPr>
        <p:spPr>
          <a:xfrm>
            <a:off x="4572000" y="4081537"/>
            <a:ext cx="576064" cy="914400"/>
          </a:xfrm>
          <a:prstGeom prst="ellipse">
            <a:avLst/>
          </a:prstGeom>
          <a:noFill/>
          <a:ln w="38100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132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40" y="4179168"/>
            <a:ext cx="7175500" cy="762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740352" y="908720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644008" y="1484784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2" y="2196852"/>
            <a:ext cx="19050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132856"/>
            <a:ext cx="5544616" cy="90873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0" name="Picture 9" descr="Theta_=_sqrt_fr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0" y="3356992"/>
            <a:ext cx="2499588" cy="720080"/>
          </a:xfrm>
          <a:prstGeom prst="rect">
            <a:avLst/>
          </a:prstGeom>
        </p:spPr>
      </p:pic>
      <p:pic>
        <p:nvPicPr>
          <p:cNvPr id="11" name="Picture 10" descr="propto_mathcal_K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1008112" cy="4265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Down Arrow 11"/>
          <p:cNvSpPr/>
          <p:nvPr/>
        </p:nvSpPr>
        <p:spPr>
          <a:xfrm>
            <a:off x="4572000" y="3212976"/>
            <a:ext cx="792088" cy="864096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0112" y="3140968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time evolution of Anomaly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0112" y="3573016"/>
            <a:ext cx="32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/>
              <a:t>μ </a:t>
            </a:r>
            <a:r>
              <a:rPr lang="en-GB" sz="2400" i="1" dirty="0"/>
              <a:t>= </a:t>
            </a:r>
            <a:r>
              <a:rPr lang="en-GB" dirty="0"/>
              <a:t>UV k-momentum Cut-off</a:t>
            </a:r>
            <a:endParaRPr lang="en-US" sz="2800" i="1" dirty="0"/>
          </a:p>
        </p:txBody>
      </p:sp>
      <p:pic>
        <p:nvPicPr>
          <p:cNvPr id="20" name="Picture 19" descr="alpha^prime_=_M_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04664"/>
            <a:ext cx="1152128" cy="306735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74619" y="2051556"/>
            <a:ext cx="36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596336" y="4602614"/>
            <a:ext cx="432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M</a:t>
            </a:r>
            <a:r>
              <a:rPr lang="en-US" sz="1600" i="1" baseline="-25000" dirty="0" err="1"/>
              <a:t>s</a:t>
            </a:r>
            <a:endParaRPr lang="en-US" sz="16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98500B-CCC3-FFF0-BC0E-F85A9A6E38A6}"/>
              </a:ext>
            </a:extLst>
          </p:cNvPr>
          <p:cNvSpPr txBox="1"/>
          <p:nvPr/>
        </p:nvSpPr>
        <p:spPr>
          <a:xfrm>
            <a:off x="5201029" y="2429925"/>
            <a:ext cx="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n*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07A901-A55E-1F13-7607-9B745C88B34E}"/>
              </a:ext>
            </a:extLst>
          </p:cNvPr>
          <p:cNvSpPr txBox="1"/>
          <p:nvPr/>
        </p:nvSpPr>
        <p:spPr>
          <a:xfrm>
            <a:off x="548236" y="1461357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n* </a:t>
            </a:r>
            <a:r>
              <a:rPr lang="en-US" dirty="0">
                <a:solidFill>
                  <a:srgbClr val="FF0000"/>
                </a:solidFill>
              </a:rPr>
              <a:t>= proper number density of </a:t>
            </a:r>
          </a:p>
          <a:p>
            <a:r>
              <a:rPr lang="en-US" dirty="0">
                <a:solidFill>
                  <a:srgbClr val="FF0000"/>
                </a:solidFill>
              </a:rPr>
              <a:t>sources of GW(assumed of O(1))</a:t>
            </a:r>
          </a:p>
        </p:txBody>
      </p:sp>
    </p:spTree>
    <p:extLst>
      <p:ext uri="{BB962C8B-B14F-4D97-AF65-F5344CB8AC3E}">
        <p14:creationId xmlns:p14="http://schemas.microsoft.com/office/powerpoint/2010/main" val="22534847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40" y="4179168"/>
            <a:ext cx="7175500" cy="762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740352" y="908720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644008" y="1484784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2" y="2196852"/>
            <a:ext cx="19050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132856"/>
            <a:ext cx="5544616" cy="90873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0" name="Picture 9" descr="Theta_=_sqrt_fr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0" y="3356992"/>
            <a:ext cx="2499588" cy="720080"/>
          </a:xfrm>
          <a:prstGeom prst="rect">
            <a:avLst/>
          </a:prstGeom>
        </p:spPr>
      </p:pic>
      <p:pic>
        <p:nvPicPr>
          <p:cNvPr id="11" name="Picture 10" descr="propto_mathcal_K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1008112" cy="4265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Down Arrow 11"/>
          <p:cNvSpPr/>
          <p:nvPr/>
        </p:nvSpPr>
        <p:spPr>
          <a:xfrm>
            <a:off x="4572000" y="3212976"/>
            <a:ext cx="792088" cy="864096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0112" y="3140968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time evolution of Anomaly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0112" y="3573016"/>
            <a:ext cx="32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/>
              <a:t>μ </a:t>
            </a:r>
            <a:r>
              <a:rPr lang="en-GB" sz="2400" i="1" dirty="0"/>
              <a:t>= </a:t>
            </a:r>
            <a:r>
              <a:rPr lang="en-GB" dirty="0"/>
              <a:t>UV k-momentum Cut-off</a:t>
            </a:r>
            <a:endParaRPr lang="en-US" sz="2800" i="1" dirty="0"/>
          </a:p>
        </p:txBody>
      </p:sp>
      <p:pic>
        <p:nvPicPr>
          <p:cNvPr id="20" name="Picture 19" descr="alpha^prime_=_M_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04664"/>
            <a:ext cx="1152128" cy="306735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74619" y="2051556"/>
            <a:ext cx="36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596336" y="4602614"/>
            <a:ext cx="432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M</a:t>
            </a:r>
            <a:r>
              <a:rPr lang="en-US" sz="1600" i="1" baseline="-25000" dirty="0" err="1"/>
              <a:t>s</a:t>
            </a:r>
            <a:endParaRPr lang="en-US" sz="1600" i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CDBE30-FFE7-BAC6-4D66-8EE6571383BF}"/>
              </a:ext>
            </a:extLst>
          </p:cNvPr>
          <p:cNvSpPr/>
          <p:nvPr/>
        </p:nvSpPr>
        <p:spPr>
          <a:xfrm>
            <a:off x="4618856" y="3933056"/>
            <a:ext cx="3913584" cy="1296839"/>
          </a:xfrm>
          <a:prstGeom prst="ellipse">
            <a:avLst/>
          </a:prstGeom>
          <a:noFill/>
          <a:ln w="60325">
            <a:solidFill>
              <a:srgbClr val="3C26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E062CA-4916-BFE9-2628-82C53C23FEF5}"/>
                  </a:ext>
                </a:extLst>
              </p:cNvPr>
              <p:cNvSpPr txBox="1"/>
              <p:nvPr/>
            </p:nvSpPr>
            <p:spPr>
              <a:xfrm>
                <a:off x="6541621" y="5157192"/>
                <a:ext cx="9092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C26E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rgbClr val="3C26E5"/>
                    </a:solidFill>
                  </a:rPr>
                  <a:t> 0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E062CA-4916-BFE9-2628-82C53C23F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621" y="5157192"/>
                <a:ext cx="909223" cy="646331"/>
              </a:xfrm>
              <a:prstGeom prst="rect">
                <a:avLst/>
              </a:prstGeom>
              <a:blipFill>
                <a:blip r:embed="rId9"/>
                <a:stretch>
                  <a:fillRect l="-2778" t="-15686" r="-19444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E6C5BA4-1DE6-8B99-4454-E01ADB54CDD8}"/>
              </a:ext>
            </a:extLst>
          </p:cNvPr>
          <p:cNvSpPr txBox="1"/>
          <p:nvPr/>
        </p:nvSpPr>
        <p:spPr>
          <a:xfrm>
            <a:off x="5201029" y="2429925"/>
            <a:ext cx="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n*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98EE9D-7020-E83A-3E96-9E5B2C644BA6}"/>
              </a:ext>
            </a:extLst>
          </p:cNvPr>
          <p:cNvSpPr txBox="1"/>
          <p:nvPr/>
        </p:nvSpPr>
        <p:spPr>
          <a:xfrm>
            <a:off x="548236" y="1461357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n* </a:t>
            </a:r>
            <a:r>
              <a:rPr lang="en-US" dirty="0">
                <a:solidFill>
                  <a:srgbClr val="FF0000"/>
                </a:solidFill>
              </a:rPr>
              <a:t>= proper number density of </a:t>
            </a:r>
          </a:p>
          <a:p>
            <a:r>
              <a:rPr lang="en-US" dirty="0">
                <a:solidFill>
                  <a:srgbClr val="FF0000"/>
                </a:solidFill>
              </a:rPr>
              <a:t>sources of GW(assumed of O(1))</a:t>
            </a:r>
          </a:p>
        </p:txBody>
      </p:sp>
    </p:spTree>
    <p:extLst>
      <p:ext uri="{BB962C8B-B14F-4D97-AF65-F5344CB8AC3E}">
        <p14:creationId xmlns:p14="http://schemas.microsoft.com/office/powerpoint/2010/main" val="7126404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40" y="4179168"/>
            <a:ext cx="7175500" cy="762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740352" y="908720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644008" y="1484784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2" y="2196852"/>
            <a:ext cx="19050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132856"/>
            <a:ext cx="5544616" cy="90873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0" name="Picture 9" descr="Theta_=_sqrt_fr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0" y="3356992"/>
            <a:ext cx="2499588" cy="720080"/>
          </a:xfrm>
          <a:prstGeom prst="rect">
            <a:avLst/>
          </a:prstGeom>
        </p:spPr>
      </p:pic>
      <p:pic>
        <p:nvPicPr>
          <p:cNvPr id="11" name="Picture 10" descr="propto_mathcal_K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1008112" cy="4265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Down Arrow 11"/>
          <p:cNvSpPr/>
          <p:nvPr/>
        </p:nvSpPr>
        <p:spPr>
          <a:xfrm>
            <a:off x="4572000" y="3212976"/>
            <a:ext cx="792088" cy="864096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0112" y="3140968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time evolution of Anomaly</a:t>
            </a:r>
          </a:p>
        </p:txBody>
      </p:sp>
      <p:sp>
        <p:nvSpPr>
          <p:cNvPr id="15" name="Down Arrow 14"/>
          <p:cNvSpPr/>
          <p:nvPr/>
        </p:nvSpPr>
        <p:spPr>
          <a:xfrm rot="16200000">
            <a:off x="3779912" y="5337212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athcal_K^0_=_rm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48824"/>
            <a:ext cx="1944216" cy="3564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6300" y="616530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Extra Bold"/>
                <a:cs typeface="Abadi MT Condensed Extra Bold"/>
              </a:rPr>
              <a:t>Planck Data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0112" y="3573016"/>
            <a:ext cx="32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/>
              <a:t>μ </a:t>
            </a:r>
            <a:r>
              <a:rPr lang="en-GB" sz="2400" i="1" dirty="0"/>
              <a:t>= </a:t>
            </a:r>
            <a:r>
              <a:rPr lang="en-GB" dirty="0"/>
              <a:t>UV k-momentum Cut-off</a:t>
            </a:r>
            <a:endParaRPr lang="en-US" sz="2800" i="1" dirty="0"/>
          </a:p>
        </p:txBody>
      </p:sp>
      <p:pic>
        <p:nvPicPr>
          <p:cNvPr id="22" name="Picture 21" descr="H∕M_rm_Pl_&lt;_10^-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165303"/>
            <a:ext cx="2049880" cy="367009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 rot="16200000">
            <a:off x="4752020" y="6057292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80112" y="6021288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 ensure constant anomaly</a:t>
            </a:r>
          </a:p>
          <a:p>
            <a:r>
              <a:rPr lang="el-GR" b="1" i="1" dirty="0"/>
              <a:t>μ / Μ</a:t>
            </a:r>
            <a:r>
              <a:rPr lang="en-GB" b="1" i="1" baseline="-25000" dirty="0"/>
              <a:t>s</a:t>
            </a:r>
            <a:r>
              <a:rPr lang="en-GB" b="1" i="1" dirty="0"/>
              <a:t> = O(10</a:t>
            </a:r>
            <a:r>
              <a:rPr lang="en-GB" b="1" i="1" baseline="30000" dirty="0"/>
              <a:t>3</a:t>
            </a:r>
            <a:r>
              <a:rPr lang="en-GB" b="1" i="1" dirty="0"/>
              <a:t>)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576" y="5229200"/>
            <a:ext cx="2552700" cy="787400"/>
          </a:xfrm>
          <a:prstGeom prst="rect">
            <a:avLst/>
          </a:prstGeom>
          <a:ln>
            <a:solidFill>
              <a:srgbClr val="660066"/>
            </a:solidFill>
          </a:ln>
        </p:spPr>
      </p:pic>
      <p:pic>
        <p:nvPicPr>
          <p:cNvPr id="20" name="Picture 19" descr="alpha^prime_=_M_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04664"/>
            <a:ext cx="1152128" cy="306735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74619" y="2051556"/>
            <a:ext cx="36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596336" y="4602614"/>
            <a:ext cx="432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M</a:t>
            </a:r>
            <a:r>
              <a:rPr lang="en-US" sz="1600" i="1" baseline="-25000" dirty="0" err="1"/>
              <a:t>s</a:t>
            </a:r>
            <a:endParaRPr lang="en-US" sz="16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A9BD81-D3EA-5764-70BB-5C57FAED01EF}"/>
              </a:ext>
            </a:extLst>
          </p:cNvPr>
          <p:cNvSpPr txBox="1"/>
          <p:nvPr/>
        </p:nvSpPr>
        <p:spPr>
          <a:xfrm>
            <a:off x="5201029" y="2429925"/>
            <a:ext cx="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n*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13F7C-2C4C-9AB3-8EE7-A33DE08F4178}"/>
              </a:ext>
            </a:extLst>
          </p:cNvPr>
          <p:cNvSpPr txBox="1"/>
          <p:nvPr/>
        </p:nvSpPr>
        <p:spPr>
          <a:xfrm>
            <a:off x="548236" y="1461357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n* </a:t>
            </a:r>
            <a:r>
              <a:rPr lang="en-US" dirty="0">
                <a:solidFill>
                  <a:srgbClr val="FF0000"/>
                </a:solidFill>
              </a:rPr>
              <a:t>= proper number density of </a:t>
            </a:r>
          </a:p>
          <a:p>
            <a:r>
              <a:rPr lang="en-US" dirty="0">
                <a:solidFill>
                  <a:srgbClr val="FF0000"/>
                </a:solidFill>
              </a:rPr>
              <a:t>sources of GW(assumed of O(1))</a:t>
            </a:r>
          </a:p>
        </p:txBody>
      </p:sp>
    </p:spTree>
    <p:extLst>
      <p:ext uri="{BB962C8B-B14F-4D97-AF65-F5344CB8AC3E}">
        <p14:creationId xmlns:p14="http://schemas.microsoft.com/office/powerpoint/2010/main" val="41842628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40" y="4179168"/>
            <a:ext cx="7175500" cy="762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Down Arrow 6"/>
          <p:cNvSpPr/>
          <p:nvPr/>
        </p:nvSpPr>
        <p:spPr>
          <a:xfrm>
            <a:off x="4644008" y="1484784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2" y="2196852"/>
            <a:ext cx="19050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132856"/>
            <a:ext cx="5544616" cy="90873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0" name="Picture 9" descr="Theta_=_sqrt_fr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0" y="3356992"/>
            <a:ext cx="2499588" cy="720080"/>
          </a:xfrm>
          <a:prstGeom prst="rect">
            <a:avLst/>
          </a:prstGeom>
        </p:spPr>
      </p:pic>
      <p:pic>
        <p:nvPicPr>
          <p:cNvPr id="11" name="Picture 10" descr="propto_mathcal_K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1008112" cy="4265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Down Arrow 11"/>
          <p:cNvSpPr/>
          <p:nvPr/>
        </p:nvSpPr>
        <p:spPr>
          <a:xfrm>
            <a:off x="4572000" y="3212976"/>
            <a:ext cx="792088" cy="864096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0112" y="3140968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time evolution of Anomaly</a:t>
            </a:r>
          </a:p>
        </p:txBody>
      </p:sp>
      <p:sp>
        <p:nvSpPr>
          <p:cNvPr id="15" name="Down Arrow 14"/>
          <p:cNvSpPr/>
          <p:nvPr/>
        </p:nvSpPr>
        <p:spPr>
          <a:xfrm rot="16200000">
            <a:off x="3779912" y="5337212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athcal_K^0_=_rm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48824"/>
            <a:ext cx="1944216" cy="3564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0232" y="5301208"/>
            <a:ext cx="2312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Spontaneous </a:t>
            </a:r>
          </a:p>
          <a:p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LV (+ CPTV) solution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6122" y="5164878"/>
            <a:ext cx="488461" cy="4902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6300" y="616530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Extra Bold"/>
                <a:cs typeface="Abadi MT Condensed Extra Bold"/>
              </a:rPr>
              <a:t>Planck Data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0112" y="3573016"/>
            <a:ext cx="32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/>
              <a:t>μ </a:t>
            </a:r>
            <a:r>
              <a:rPr lang="en-GB" sz="2400" i="1" dirty="0"/>
              <a:t>= </a:t>
            </a:r>
            <a:r>
              <a:rPr lang="en-GB" dirty="0"/>
              <a:t>UV k-momentum Cut-off</a:t>
            </a:r>
            <a:endParaRPr lang="en-US" sz="2800" i="1" dirty="0"/>
          </a:p>
        </p:txBody>
      </p:sp>
      <p:pic>
        <p:nvPicPr>
          <p:cNvPr id="22" name="Picture 21" descr="H∕M_rm_Pl_&lt;_10^-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165303"/>
            <a:ext cx="2049880" cy="367009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 rot="16200000">
            <a:off x="4752020" y="6057292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724128" y="692696"/>
            <a:ext cx="3312368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427984" y="5157192"/>
            <a:ext cx="4608512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576" y="5229200"/>
            <a:ext cx="2552700" cy="787400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5580112" y="6021288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 ensure constant anomaly</a:t>
            </a:r>
          </a:p>
          <a:p>
            <a:r>
              <a:rPr lang="el-GR" b="1" i="1" dirty="0"/>
              <a:t>μ / Μ</a:t>
            </a:r>
            <a:r>
              <a:rPr lang="en-GB" b="1" i="1" baseline="-25000" dirty="0"/>
              <a:t>s</a:t>
            </a:r>
            <a:r>
              <a:rPr lang="en-GB" b="1" i="1" dirty="0"/>
              <a:t> = O(10</a:t>
            </a:r>
            <a:r>
              <a:rPr lang="en-GB" b="1" i="1" baseline="30000" dirty="0"/>
              <a:t>3</a:t>
            </a:r>
            <a:r>
              <a:rPr lang="en-GB" b="1" i="1" dirty="0"/>
              <a:t>)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574619" y="2051556"/>
            <a:ext cx="36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596336" y="4602614"/>
            <a:ext cx="432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M</a:t>
            </a:r>
            <a:r>
              <a:rPr lang="en-US" sz="1600" i="1" baseline="-25000" dirty="0" err="1"/>
              <a:t>s</a:t>
            </a:r>
            <a:endParaRPr lang="en-US" sz="1600" i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D2D65EE-DFC6-374E-B859-E57CE3A9F3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2120" y="1628800"/>
            <a:ext cx="3397854" cy="4616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BBAF05-2AAD-3CF3-3061-D1C18BEEE9E5}"/>
              </a:ext>
            </a:extLst>
          </p:cNvPr>
          <p:cNvSpPr txBox="1"/>
          <p:nvPr/>
        </p:nvSpPr>
        <p:spPr>
          <a:xfrm>
            <a:off x="548236" y="1461357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n* </a:t>
            </a:r>
            <a:r>
              <a:rPr lang="en-US" dirty="0">
                <a:solidFill>
                  <a:srgbClr val="FF0000"/>
                </a:solidFill>
              </a:rPr>
              <a:t>= proper number density of </a:t>
            </a:r>
          </a:p>
          <a:p>
            <a:r>
              <a:rPr lang="en-US" dirty="0">
                <a:solidFill>
                  <a:srgbClr val="FF0000"/>
                </a:solidFill>
              </a:rPr>
              <a:t>sources of GW(assumed of O(1))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DDC7E-7538-6A57-7B55-05FBC7BF0CF5}"/>
              </a:ext>
            </a:extLst>
          </p:cNvPr>
          <p:cNvSpPr txBox="1"/>
          <p:nvPr/>
        </p:nvSpPr>
        <p:spPr>
          <a:xfrm>
            <a:off x="5201029" y="2429925"/>
            <a:ext cx="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n* </a:t>
            </a:r>
          </a:p>
        </p:txBody>
      </p:sp>
    </p:spTree>
    <p:extLst>
      <p:ext uri="{BB962C8B-B14F-4D97-AF65-F5344CB8AC3E}">
        <p14:creationId xmlns:p14="http://schemas.microsoft.com/office/powerpoint/2010/main" val="10145899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40" y="4179168"/>
            <a:ext cx="7175500" cy="762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Down Arrow 6"/>
          <p:cNvSpPr/>
          <p:nvPr/>
        </p:nvSpPr>
        <p:spPr>
          <a:xfrm>
            <a:off x="4644008" y="1484784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2" y="2196852"/>
            <a:ext cx="19050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132856"/>
            <a:ext cx="5544616" cy="90873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0" name="Picture 9" descr="Theta_=_sqrt_fr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0" y="3356992"/>
            <a:ext cx="2499588" cy="720080"/>
          </a:xfrm>
          <a:prstGeom prst="rect">
            <a:avLst/>
          </a:prstGeom>
        </p:spPr>
      </p:pic>
      <p:pic>
        <p:nvPicPr>
          <p:cNvPr id="11" name="Picture 10" descr="propto_mathcal_K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1008112" cy="4265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Down Arrow 11"/>
          <p:cNvSpPr/>
          <p:nvPr/>
        </p:nvSpPr>
        <p:spPr>
          <a:xfrm>
            <a:off x="4572000" y="3212976"/>
            <a:ext cx="792088" cy="864096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0112" y="3140968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time evolution of Anomaly</a:t>
            </a:r>
          </a:p>
        </p:txBody>
      </p:sp>
      <p:sp>
        <p:nvSpPr>
          <p:cNvPr id="15" name="Down Arrow 14"/>
          <p:cNvSpPr/>
          <p:nvPr/>
        </p:nvSpPr>
        <p:spPr>
          <a:xfrm rot="16200000">
            <a:off x="3779912" y="5337212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athcal_K^0_=_rm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48824"/>
            <a:ext cx="1944216" cy="3564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0232" y="5301208"/>
            <a:ext cx="1469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Spontaneous </a:t>
            </a:r>
          </a:p>
          <a:p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LV solution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6416" y="5373216"/>
            <a:ext cx="661795" cy="5558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6300" y="616530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Extra Bold"/>
                <a:cs typeface="Abadi MT Condensed Extra Bold"/>
              </a:rPr>
              <a:t>Planck Data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0112" y="3573016"/>
            <a:ext cx="32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/>
              <a:t>μ </a:t>
            </a:r>
            <a:r>
              <a:rPr lang="en-GB" sz="2400" i="1" dirty="0"/>
              <a:t>= </a:t>
            </a:r>
            <a:r>
              <a:rPr lang="en-GB" dirty="0"/>
              <a:t>UV k-momentum Cut-off</a:t>
            </a:r>
            <a:endParaRPr lang="en-US" sz="2800" i="1" dirty="0"/>
          </a:p>
        </p:txBody>
      </p:sp>
      <p:pic>
        <p:nvPicPr>
          <p:cNvPr id="22" name="Picture 21" descr="H∕M_rm_Pl_&lt;_10^-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165303"/>
            <a:ext cx="2049880" cy="367009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 rot="16200000">
            <a:off x="4752020" y="6057292"/>
            <a:ext cx="504056" cy="576064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724128" y="692696"/>
            <a:ext cx="3312368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427984" y="5157192"/>
            <a:ext cx="4608512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576" y="5229200"/>
            <a:ext cx="2552700" cy="787400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5580112" y="6021288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 ensure constant anomaly</a:t>
            </a:r>
          </a:p>
          <a:p>
            <a:r>
              <a:rPr lang="el-GR" b="1" i="1" dirty="0">
                <a:solidFill>
                  <a:srgbClr val="FF006B"/>
                </a:solidFill>
              </a:rPr>
              <a:t>μ </a:t>
            </a:r>
            <a:r>
              <a:rPr lang="en-GB" b="1" i="1" dirty="0">
                <a:solidFill>
                  <a:srgbClr val="FF006B"/>
                </a:solidFill>
              </a:rPr>
              <a:t> = O(10</a:t>
            </a:r>
            <a:r>
              <a:rPr lang="en-GB" b="1" i="1" baseline="30000" dirty="0">
                <a:solidFill>
                  <a:srgbClr val="FF006B"/>
                </a:solidFill>
              </a:rPr>
              <a:t>3</a:t>
            </a:r>
            <a:r>
              <a:rPr lang="en-GB" b="1" i="1" dirty="0">
                <a:solidFill>
                  <a:srgbClr val="FF006B"/>
                </a:solidFill>
              </a:rPr>
              <a:t>) M</a:t>
            </a:r>
            <a:r>
              <a:rPr lang="en-GB" b="1" i="1" baseline="-25000" dirty="0">
                <a:solidFill>
                  <a:srgbClr val="FF006B"/>
                </a:solidFill>
              </a:rPr>
              <a:t>s</a:t>
            </a:r>
            <a:r>
              <a:rPr lang="en-GB" b="1" i="1" dirty="0">
                <a:solidFill>
                  <a:srgbClr val="FF006B"/>
                </a:solidFill>
              </a:rPr>
              <a:t>        </a:t>
            </a:r>
            <a:r>
              <a:rPr lang="en-GB" b="1" i="1" dirty="0" err="1">
                <a:solidFill>
                  <a:srgbClr val="FF006B"/>
                </a:solidFill>
              </a:rPr>
              <a:t>M</a:t>
            </a:r>
            <a:r>
              <a:rPr lang="en-GB" b="1" i="1" baseline="-25000" dirty="0" err="1">
                <a:solidFill>
                  <a:srgbClr val="FF006B"/>
                </a:solidFill>
              </a:rPr>
              <a:t>planck</a:t>
            </a:r>
            <a:r>
              <a:rPr lang="en-GB" b="1" i="1" baseline="-25000" dirty="0">
                <a:solidFill>
                  <a:srgbClr val="FF006B"/>
                </a:solidFill>
              </a:rPr>
              <a:t> </a:t>
            </a:r>
            <a:endParaRPr lang="en-US" b="1" dirty="0">
              <a:solidFill>
                <a:srgbClr val="FF006B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74619" y="2051556"/>
            <a:ext cx="36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596336" y="4602614"/>
            <a:ext cx="432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M</a:t>
            </a:r>
            <a:r>
              <a:rPr lang="en-US" sz="1600" i="1" baseline="-25000" dirty="0" err="1"/>
              <a:t>s</a:t>
            </a:r>
            <a:endParaRPr lang="en-US" sz="1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8D1F2F-9B4B-6E4C-8134-517F86AD71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2120" y="1628800"/>
            <a:ext cx="3397854" cy="461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080B86-F68D-E648-931F-10B48EC47B8D}"/>
                  </a:ext>
                </a:extLst>
              </p:cNvPr>
              <p:cNvSpPr txBox="1"/>
              <p:nvPr/>
            </p:nvSpPr>
            <p:spPr>
              <a:xfrm>
                <a:off x="7276459" y="6315744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C0107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dirty="0">
                  <a:solidFill>
                    <a:srgbClr val="FC0107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080B86-F68D-E648-931F-10B48EC47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459" y="6315744"/>
                <a:ext cx="237244" cy="276999"/>
              </a:xfrm>
              <a:prstGeom prst="rect">
                <a:avLst/>
              </a:prstGeom>
              <a:blipFill>
                <a:blip r:embed="rId13"/>
                <a:stretch>
                  <a:fillRect l="-21053" r="-2105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2EB29FA-5138-DE4F-962A-F29FB302F866}"/>
              </a:ext>
            </a:extLst>
          </p:cNvPr>
          <p:cNvSpPr txBox="1"/>
          <p:nvPr/>
        </p:nvSpPr>
        <p:spPr>
          <a:xfrm>
            <a:off x="6549789" y="5229200"/>
            <a:ext cx="2414699" cy="707886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No </a:t>
            </a:r>
            <a:r>
              <a:rPr lang="en-US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transplanckian</a:t>
            </a:r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modes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D84871-FDA5-7D40-BF4D-BB3A3A8DC397}"/>
              </a:ext>
            </a:extLst>
          </p:cNvPr>
          <p:cNvSpPr txBox="1"/>
          <p:nvPr/>
        </p:nvSpPr>
        <p:spPr>
          <a:xfrm>
            <a:off x="548236" y="1461357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n* </a:t>
            </a:r>
            <a:r>
              <a:rPr lang="en-US" dirty="0">
                <a:solidFill>
                  <a:srgbClr val="FF0000"/>
                </a:solidFill>
              </a:rPr>
              <a:t>= proper number density of </a:t>
            </a:r>
          </a:p>
          <a:p>
            <a:r>
              <a:rPr lang="en-US" dirty="0">
                <a:solidFill>
                  <a:srgbClr val="FF0000"/>
                </a:solidFill>
              </a:rPr>
              <a:t>sources of GW(assumed of O(1))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C46A3-533A-FD41-AC35-4EB366CCE436}"/>
              </a:ext>
            </a:extLst>
          </p:cNvPr>
          <p:cNvSpPr txBox="1"/>
          <p:nvPr/>
        </p:nvSpPr>
        <p:spPr>
          <a:xfrm>
            <a:off x="5201029" y="2429925"/>
            <a:ext cx="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n* </a:t>
            </a:r>
          </a:p>
        </p:txBody>
      </p:sp>
    </p:spTree>
    <p:extLst>
      <p:ext uri="{BB962C8B-B14F-4D97-AF65-F5344CB8AC3E}">
        <p14:creationId xmlns:p14="http://schemas.microsoft.com/office/powerpoint/2010/main" val="39460307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3131840" y="3284984"/>
            <a:ext cx="648072" cy="670530"/>
          </a:xfrm>
          <a:prstGeom prst="downArrow">
            <a:avLst/>
          </a:prstGeom>
          <a:solidFill>
            <a:srgbClr val="0000FF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724128" y="692696"/>
            <a:ext cx="3312368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8069"/>
          <a:stretch/>
        </p:blipFill>
        <p:spPr>
          <a:xfrm>
            <a:off x="1886024" y="2420888"/>
            <a:ext cx="775768" cy="97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959223"/>
            <a:ext cx="439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Using </a:t>
            </a:r>
            <a:r>
              <a:rPr lang="en-US" sz="2400" b="1" dirty="0">
                <a:solidFill>
                  <a:srgbClr val="FF0000"/>
                </a:solidFill>
              </a:rPr>
              <a:t>slow-roll assumption </a:t>
            </a:r>
            <a:r>
              <a:rPr lang="en-US" sz="2400" i="1" dirty="0"/>
              <a:t>b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00192" y="263691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Planck Data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9066"/>
          <a:stretch/>
        </p:blipFill>
        <p:spPr>
          <a:xfrm>
            <a:off x="2699792" y="2420888"/>
            <a:ext cx="3311929" cy="977900"/>
          </a:xfrm>
          <a:prstGeom prst="rect">
            <a:avLst/>
          </a:prstGeom>
        </p:spPr>
      </p:pic>
      <p:pic>
        <p:nvPicPr>
          <p:cNvPr id="14" name="Picture 13" descr="dot_bar_b_sim_v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1875559" cy="490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7668" y="1846565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</a:rPr>
              <a:t>≈ constant</a:t>
            </a:r>
          </a:p>
          <a:p>
            <a:r>
              <a:rPr lang="en-US" b="1" dirty="0">
                <a:solidFill>
                  <a:srgbClr val="FF006B"/>
                </a:solidFill>
              </a:rPr>
              <a:t>torsion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EBD83C-5BEB-CA49-A75B-CC28335BE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43" y="4052046"/>
            <a:ext cx="4104456" cy="670530"/>
          </a:xfrm>
          <a:prstGeom prst="rect">
            <a:avLst/>
          </a:prstGeom>
          <a:ln w="63500">
            <a:solidFill>
              <a:srgbClr val="660066"/>
            </a:solidFill>
          </a:ln>
        </p:spPr>
      </p:pic>
      <p:pic>
        <p:nvPicPr>
          <p:cNvPr id="16" name="Picture 15" descr="H_=_H_rm_infl_si.pdf">
            <a:extLst>
              <a:ext uri="{FF2B5EF4-FFF2-40B4-BE49-F238E27FC236}">
                <a16:creationId xmlns:a16="http://schemas.microsoft.com/office/drawing/2014/main" id="{C9F1C318-EF03-164B-8F36-C40F10C95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5" y="4988150"/>
            <a:ext cx="2691728" cy="2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31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92696"/>
            <a:ext cx="8229600" cy="838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24128" y="692696"/>
            <a:ext cx="3312368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7206" y="116632"/>
            <a:ext cx="47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badi MT Condensed Extra Bold"/>
                <a:cs typeface="Abadi MT Condensed Extra Bold"/>
              </a:rPr>
              <a:t>Solutions (backgrounds) to the </a:t>
            </a:r>
            <a:r>
              <a:rPr lang="en-US" sz="2000" dirty="0" err="1">
                <a:latin typeface="Abadi MT Condensed Extra Bold"/>
                <a:cs typeface="Abadi MT Condensed Extra Bold"/>
              </a:rPr>
              <a:t>Eqs</a:t>
            </a:r>
            <a:r>
              <a:rPr lang="en-US" sz="2000" dirty="0">
                <a:latin typeface="Abadi MT Condensed Extra Bold"/>
                <a:cs typeface="Abadi MT Condensed Extra Bold"/>
              </a:rPr>
              <a:t> of Motion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959223"/>
            <a:ext cx="439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Using </a:t>
            </a:r>
            <a:r>
              <a:rPr lang="en-US" sz="2400" b="1" dirty="0">
                <a:solidFill>
                  <a:srgbClr val="FF0000"/>
                </a:solidFill>
              </a:rPr>
              <a:t>slow-roll assumption </a:t>
            </a:r>
            <a:r>
              <a:rPr lang="en-US" sz="2400" i="1" dirty="0"/>
              <a:t>b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00192" y="263691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Planck Data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43" y="4052046"/>
            <a:ext cx="4104456" cy="670530"/>
          </a:xfrm>
          <a:prstGeom prst="rect">
            <a:avLst/>
          </a:prstGeom>
          <a:ln w="63500">
            <a:solidFill>
              <a:srgbClr val="660066"/>
            </a:solidFill>
          </a:ln>
        </p:spPr>
      </p:pic>
      <p:pic>
        <p:nvPicPr>
          <p:cNvPr id="32" name="Picture 31" descr="H_=_H_rm_infl_s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5" y="4988150"/>
            <a:ext cx="2691728" cy="288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E68ADB-A911-8845-9C5A-FA57FB937665}"/>
              </a:ext>
            </a:extLst>
          </p:cNvPr>
          <p:cNvSpPr txBox="1"/>
          <p:nvPr/>
        </p:nvSpPr>
        <p:spPr>
          <a:xfrm>
            <a:off x="323528" y="586798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NB: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CCD47-309A-9D42-B9D4-F74C57E22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896" y="6237312"/>
            <a:ext cx="1012872" cy="51769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5F89D1C9-39BF-4F41-B52F-982F03B5764D}"/>
              </a:ext>
            </a:extLst>
          </p:cNvPr>
          <p:cNvSpPr/>
          <p:nvPr/>
        </p:nvSpPr>
        <p:spPr>
          <a:xfrm>
            <a:off x="3449576" y="5994996"/>
            <a:ext cx="978408" cy="484632"/>
          </a:xfrm>
          <a:prstGeom prst="rightArrow">
            <a:avLst/>
          </a:prstGeom>
          <a:gradFill>
            <a:gsLst>
              <a:gs pos="89000">
                <a:srgbClr val="FFC000"/>
              </a:gs>
              <a:gs pos="0">
                <a:srgbClr val="FC0107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DEAF8-70BD-EE49-9C50-61904FFE8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901" y="5661248"/>
            <a:ext cx="1448291" cy="407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333B1-1B84-CE4B-A271-F584B6ACC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2" y="6162020"/>
            <a:ext cx="2298703" cy="579348"/>
          </a:xfrm>
          <a:prstGeom prst="rect">
            <a:avLst/>
          </a:prstGeom>
          <a:ln w="15875">
            <a:solidFill>
              <a:srgbClr val="FC0107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22A253-A6BF-A643-87F8-6C5E9C4C7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4245" y="5707176"/>
            <a:ext cx="2448923" cy="2781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742026-2D87-3D48-BF5B-708CEBABC6A9}"/>
              </a:ext>
            </a:extLst>
          </p:cNvPr>
          <p:cNvSpPr txBox="1"/>
          <p:nvPr/>
        </p:nvSpPr>
        <p:spPr>
          <a:xfrm>
            <a:off x="6245126" y="566032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693B9-1C91-B545-9586-D884A493D2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529" b="1"/>
          <a:stretch/>
        </p:blipFill>
        <p:spPr>
          <a:xfrm>
            <a:off x="1153602" y="5733256"/>
            <a:ext cx="1956599" cy="61185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140250-E262-6449-9F4D-F948A1EAA785}"/>
              </a:ext>
            </a:extLst>
          </p:cNvPr>
          <p:cNvSpPr/>
          <p:nvPr/>
        </p:nvSpPr>
        <p:spPr>
          <a:xfrm>
            <a:off x="465687" y="3622623"/>
            <a:ext cx="5688632" cy="1754271"/>
          </a:xfrm>
          <a:prstGeom prst="ellipse">
            <a:avLst/>
          </a:prstGeom>
          <a:noFill/>
          <a:ln w="50800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53FA1C7F-F1ED-A64A-8745-1F1622F1B519}"/>
              </a:ext>
            </a:extLst>
          </p:cNvPr>
          <p:cNvSpPr/>
          <p:nvPr/>
        </p:nvSpPr>
        <p:spPr>
          <a:xfrm rot="8707937">
            <a:off x="6016250" y="2988581"/>
            <a:ext cx="792088" cy="1893101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A59B09-1A0F-C246-ADDC-D6A724ED5D44}"/>
              </a:ext>
            </a:extLst>
          </p:cNvPr>
          <p:cNvSpPr txBox="1"/>
          <p:nvPr/>
        </p:nvSpPr>
        <p:spPr>
          <a:xfrm>
            <a:off x="3203848" y="2617748"/>
            <a:ext cx="5226111" cy="52322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/>
              <a:t>2.6  x 10</a:t>
            </a:r>
            <a:r>
              <a:rPr lang="en-US" sz="2800" b="1" baseline="30000" dirty="0"/>
              <a:t>-5 </a:t>
            </a:r>
            <a:r>
              <a:rPr lang="en-US" sz="2800" b="1" i="1" dirty="0" err="1"/>
              <a:t>M</a:t>
            </a:r>
            <a:r>
              <a:rPr lang="en-US" sz="2800" b="1" baseline="-25000" dirty="0" err="1"/>
              <a:t>Pl</a:t>
            </a:r>
            <a:r>
              <a:rPr lang="en-US" sz="2800" b="1" baseline="30000" dirty="0"/>
              <a:t> </a:t>
            </a:r>
            <a:r>
              <a:rPr lang="en-US" sz="2800" b="1" dirty="0"/>
              <a:t>&lt; </a:t>
            </a:r>
            <a:r>
              <a:rPr lang="en-US" sz="2800" b="1" i="1" dirty="0" err="1"/>
              <a:t>M</a:t>
            </a:r>
            <a:r>
              <a:rPr lang="en-US" sz="2800" b="1" baseline="-25000" dirty="0" err="1"/>
              <a:t>s</a:t>
            </a:r>
            <a:r>
              <a:rPr lang="en-US" sz="2800" b="1" baseline="-25000" dirty="0"/>
              <a:t>  </a:t>
            </a:r>
            <a:r>
              <a:rPr lang="en-US" sz="2800" b="1" dirty="0"/>
              <a:t>≤  10</a:t>
            </a:r>
            <a:r>
              <a:rPr lang="en-US" sz="2800" b="1" baseline="30000" dirty="0"/>
              <a:t>-4 </a:t>
            </a:r>
            <a:r>
              <a:rPr lang="en-US" sz="2800" b="1" i="1" dirty="0" err="1"/>
              <a:t>M</a:t>
            </a:r>
            <a:r>
              <a:rPr lang="en-US" sz="2800" b="1" baseline="-25000" dirty="0" err="1"/>
              <a:t>Pl</a:t>
            </a:r>
            <a:r>
              <a:rPr lang="en-US" sz="2800" b="1" baseline="-25000" dirty="0"/>
              <a:t>  </a:t>
            </a:r>
            <a:r>
              <a:rPr lang="en-US" sz="2800" b="1" dirty="0"/>
              <a:t> </a:t>
            </a:r>
            <a:r>
              <a:rPr lang="en-US" sz="2800" b="1" baseline="30000" dirty="0"/>
              <a:t> 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11B908-3D12-3F45-970A-5C850E7F17EE}"/>
                  </a:ext>
                </a:extLst>
              </p:cNvPr>
              <p:cNvSpPr txBox="1"/>
              <p:nvPr/>
            </p:nvSpPr>
            <p:spPr>
              <a:xfrm>
                <a:off x="7092280" y="6237312"/>
                <a:ext cx="17827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  </a:t>
                </a:r>
                <a:r>
                  <a:rPr lang="el-GR" b="1" i="1" dirty="0">
                    <a:latin typeface="+mn-lt"/>
                  </a:rPr>
                  <a:t>Μ</a:t>
                </a:r>
                <a:r>
                  <a:rPr lang="en-GB" b="1" i="1" baseline="-25000" dirty="0">
                    <a:latin typeface="+mn-lt"/>
                  </a:rPr>
                  <a:t>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  <m:sub>
                        <m:r>
                          <a:rPr lang="en-GB" b="1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GB" b="1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GB" b="1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r>
                      <a:rPr lang="en-GB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𝐏𝐥</m:t>
                    </m:r>
                  </m:oMath>
                </a14:m>
                <a:r>
                  <a:rPr lang="el-GR" b="1" i="1" dirty="0">
                    <a:latin typeface="+mn-lt"/>
                  </a:rPr>
                  <a:t> </a:t>
                </a:r>
                <a:endParaRPr lang="en-US" b="1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11B908-3D12-3F45-970A-5C850E7F1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6237312"/>
                <a:ext cx="1782796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own Arrow 29">
            <a:extLst>
              <a:ext uri="{FF2B5EF4-FFF2-40B4-BE49-F238E27FC236}">
                <a16:creationId xmlns:a16="http://schemas.microsoft.com/office/drawing/2014/main" id="{0F298DA6-0062-3044-88B3-8D98103B7EAC}"/>
              </a:ext>
            </a:extLst>
          </p:cNvPr>
          <p:cNvSpPr/>
          <p:nvPr/>
        </p:nvSpPr>
        <p:spPr>
          <a:xfrm rot="17178663">
            <a:off x="4525785" y="2028156"/>
            <a:ext cx="545167" cy="656538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9ACF7B-6B64-A34C-81A0-0A24A1F60485}"/>
              </a:ext>
            </a:extLst>
          </p:cNvPr>
          <p:cNvSpPr txBox="1"/>
          <p:nvPr/>
        </p:nvSpPr>
        <p:spPr>
          <a:xfrm>
            <a:off x="6696274" y="3303414"/>
            <a:ext cx="2178802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NEM + </a:t>
            </a:r>
            <a:r>
              <a:rPr lang="en-US" b="1" dirty="0" err="1"/>
              <a:t>Solà</a:t>
            </a:r>
            <a:r>
              <a:rPr lang="en-US" b="1" dirty="0"/>
              <a:t> (2021)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0ED32B-DFC3-3346-997A-D56CE0AB38D4}"/>
              </a:ext>
            </a:extLst>
          </p:cNvPr>
          <p:cNvSpPr txBox="1"/>
          <p:nvPr/>
        </p:nvSpPr>
        <p:spPr>
          <a:xfrm>
            <a:off x="6193411" y="4204525"/>
            <a:ext cx="2386166" cy="132343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62EE2"/>
                </a:solidFill>
                <a:latin typeface="Chalkboard SE" panose="03050602040202020205" pitchFamily="66" charset="77"/>
              </a:rPr>
              <a:t>Constant anomaly</a:t>
            </a:r>
          </a:p>
          <a:p>
            <a:pPr algn="ctr"/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during inflation,</a:t>
            </a:r>
          </a:p>
          <a:p>
            <a:pPr algn="ctr"/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no </a:t>
            </a:r>
            <a:r>
              <a:rPr lang="en-US" sz="2000" b="1" dirty="0" err="1">
                <a:solidFill>
                  <a:srgbClr val="FC0107"/>
                </a:solidFill>
                <a:latin typeface="Chalkboard SE" panose="03050602040202020205" pitchFamily="66" charset="77"/>
              </a:rPr>
              <a:t>transplanckian</a:t>
            </a:r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C0107"/>
                </a:solidFill>
                <a:latin typeface="Chalkboard SE" panose="03050602040202020205" pitchFamily="66" charset="77"/>
              </a:rPr>
              <a:t>modes !</a:t>
            </a:r>
          </a:p>
        </p:txBody>
      </p:sp>
    </p:spTree>
    <p:extLst>
      <p:ext uri="{BB962C8B-B14F-4D97-AF65-F5344CB8AC3E}">
        <p14:creationId xmlns:p14="http://schemas.microsoft.com/office/powerpoint/2010/main" val="11571517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ORDWRAP" val="0"/>
  <p:tag name="DEFAULTWIDTH" val="348"/>
  <p:tag name="DEFAULTHEIGHT" val="25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21472</TotalTime>
  <Words>8759</Words>
  <Application>Microsoft Macintosh PowerPoint</Application>
  <PresentationFormat>On-screen Show (4:3)</PresentationFormat>
  <Paragraphs>2338</Paragraphs>
  <Slides>148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64" baseType="lpstr">
      <vt:lpstr>Abadi MT Condensed Extra Bold</vt:lpstr>
      <vt:lpstr>Arial</vt:lpstr>
      <vt:lpstr>Arial Black</vt:lpstr>
      <vt:lpstr>Bradley Hand</vt:lpstr>
      <vt:lpstr>Britannic Bold</vt:lpstr>
      <vt:lpstr>Calibri</vt:lpstr>
      <vt:lpstr>Cambria Math</vt:lpstr>
      <vt:lpstr>Chalkboard</vt:lpstr>
      <vt:lpstr>Chalkboard SE</vt:lpstr>
      <vt:lpstr>Chalkboard SE Bold</vt:lpstr>
      <vt:lpstr>Chalkboard SE Regular</vt:lpstr>
      <vt:lpstr>Chalkduster</vt:lpstr>
      <vt:lpstr>Engravers MT</vt:lpstr>
      <vt:lpstr>Helvetica</vt:lpstr>
      <vt:lpstr>Wingdings</vt:lpstr>
      <vt:lpstr>Default Design</vt:lpstr>
      <vt:lpstr>String-inspired Cosmologies  with Anomalies: Inflation, primordial black holes &amp; Gravitational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kcl physics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Neutrinos &amp; the Universe</dc:title>
  <dc:creator>nik</dc:creator>
  <cp:lastModifiedBy>Microsoft Office User</cp:lastModifiedBy>
  <cp:revision>3362</cp:revision>
  <cp:lastPrinted>2021-01-02T12:57:20Z</cp:lastPrinted>
  <dcterms:created xsi:type="dcterms:W3CDTF">2011-07-18T14:51:18Z</dcterms:created>
  <dcterms:modified xsi:type="dcterms:W3CDTF">2022-07-05T12:08:26Z</dcterms:modified>
</cp:coreProperties>
</file>